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311" r:id="rId4"/>
    <p:sldId id="258" r:id="rId5"/>
    <p:sldId id="285" r:id="rId6"/>
    <p:sldId id="286" r:id="rId7"/>
    <p:sldId id="287" r:id="rId8"/>
    <p:sldId id="292" r:id="rId9"/>
    <p:sldId id="288" r:id="rId10"/>
    <p:sldId id="293" r:id="rId11"/>
    <p:sldId id="289" r:id="rId12"/>
    <p:sldId id="291" r:id="rId13"/>
    <p:sldId id="296" r:id="rId14"/>
    <p:sldId id="297" r:id="rId15"/>
    <p:sldId id="299" r:id="rId16"/>
    <p:sldId id="301" r:id="rId17"/>
    <p:sldId id="298" r:id="rId18"/>
    <p:sldId id="302" r:id="rId19"/>
    <p:sldId id="304" r:id="rId20"/>
    <p:sldId id="294" r:id="rId21"/>
    <p:sldId id="295" r:id="rId22"/>
    <p:sldId id="303" r:id="rId23"/>
    <p:sldId id="306" r:id="rId24"/>
    <p:sldId id="307" r:id="rId25"/>
    <p:sldId id="284" r:id="rId26"/>
    <p:sldId id="308" r:id="rId27"/>
    <p:sldId id="309" r:id="rId28"/>
    <p:sldId id="310" r:id="rId29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31"/>
    </p:embeddedFont>
    <p:embeddedFont>
      <p:font typeface="Lato" panose="020B0604020202020204" charset="0"/>
      <p:regular r:id="rId32"/>
      <p:bold r:id="rId33"/>
      <p:italic r:id="rId34"/>
      <p:boldItalic r:id="rId35"/>
    </p:embeddedFont>
    <p:embeddedFont>
      <p:font typeface="Montserrat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61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10.png>
</file>

<file path=ppt/media/image1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011645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6572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2788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4152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4222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65814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7472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61391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33915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3788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198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1519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df0fc0d10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df0fc0d10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30206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2412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23504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76978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26770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46508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03260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3461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5493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2470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df0fc0d10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df0fc0d10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62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df0fc0d1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df0fc0d1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◆"/>
            </a:pPr>
            <a:r>
              <a:rPr lang="x-none" sz="1600">
                <a:latin typeface="Lato"/>
                <a:ea typeface="Lato"/>
                <a:cs typeface="Lato"/>
                <a:sym typeface="Lato"/>
              </a:rPr>
              <a:t>convergence of factor graph SLAM algorithms relies heavily on correct data association of the landmarks. Even a single false association can cause the algorithm to diverge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63340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df0fc0d1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df0fc0d1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◆"/>
            </a:pPr>
            <a:r>
              <a:rPr lang="x-none" sz="1600">
                <a:latin typeface="Lato"/>
                <a:ea typeface="Lato"/>
                <a:cs typeface="Lato"/>
                <a:sym typeface="Lato"/>
              </a:rPr>
              <a:t>convergence of factor graph SLAM algorithms relies heavily on correct data association of the landmarks. Even a single false association can cause the algorithm to diverge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339242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df0fc0d1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df0fc0d1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◆"/>
            </a:pPr>
            <a:r>
              <a:rPr lang="x-none" sz="1600">
                <a:latin typeface="Lato"/>
                <a:ea typeface="Lato"/>
                <a:cs typeface="Lato"/>
                <a:sym typeface="Lato"/>
              </a:rPr>
              <a:t>convergence of factor graph SLAM algorithms relies heavily on correct data association of the landmarks. Even a single false association can cause the algorithm to diverge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3518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df0fc0d1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df0fc0d1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◆"/>
            </a:pPr>
            <a:r>
              <a:rPr lang="x-none" sz="1600">
                <a:latin typeface="Lato"/>
                <a:ea typeface="Lato"/>
                <a:cs typeface="Lato"/>
                <a:sym typeface="Lato"/>
              </a:rPr>
              <a:t>convergence of factor graph SLAM algorithms relies heavily on correct data association of the landmarks. Even a single false association can cause the algorithm to diverge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5473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df0fc0d1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df0fc0d1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◆"/>
            </a:pPr>
            <a:r>
              <a:rPr lang="x-none" sz="1600">
                <a:latin typeface="Lato"/>
                <a:ea typeface="Lato"/>
                <a:cs typeface="Lato"/>
                <a:sym typeface="Lato"/>
              </a:rPr>
              <a:t>convergence of factor graph SLAM algorithms relies heavily on correct data association of the landmarks. Even a single false association can cause the algorithm to diverge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52216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f0fc0d10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df0fc0d10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2072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2951980" y="525624"/>
            <a:ext cx="5973655" cy="2647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Bayesian Information Recovery from CNN for Probabilistic Inference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4442349" y="3691723"/>
            <a:ext cx="4462818" cy="10781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 smtClean="0"/>
              <a:t>Authors:  </a:t>
            </a:r>
            <a:r>
              <a:rPr lang="en-US" sz="1400" dirty="0"/>
              <a:t>Dmitry </a:t>
            </a:r>
            <a:r>
              <a:rPr lang="en-US" sz="1400" dirty="0" err="1"/>
              <a:t>Kopitkov</a:t>
            </a:r>
            <a:r>
              <a:rPr lang="en-US" sz="1400" dirty="0"/>
              <a:t> &amp;</a:t>
            </a:r>
            <a:r>
              <a:rPr lang="en-US" sz="1400" dirty="0" smtClean="0"/>
              <a:t> </a:t>
            </a:r>
            <a:r>
              <a:rPr lang="en-US" sz="1400" dirty="0"/>
              <a:t>Vadim </a:t>
            </a:r>
            <a:r>
              <a:rPr lang="en-US" sz="1400" dirty="0" err="1"/>
              <a:t>Indelman</a:t>
            </a:r>
            <a:r>
              <a:rPr lang="en-US" sz="1400" dirty="0"/>
              <a:t> </a:t>
            </a:r>
            <a:endParaRPr lang="en-US" sz="1400" dirty="0" smtClean="0"/>
          </a:p>
          <a:p>
            <a:pPr marL="0" lvl="0" indent="0"/>
            <a:endParaRPr lang="en-US" sz="1400" dirty="0"/>
          </a:p>
          <a:p>
            <a:pPr marL="0" lvl="0" indent="0"/>
            <a:r>
              <a:rPr lang="en-US" sz="1400" dirty="0" smtClean="0"/>
              <a:t>Presented by: Daniel </a:t>
            </a:r>
            <a:r>
              <a:rPr lang="en-US" sz="1400" dirty="0" err="1" smtClean="0"/>
              <a:t>Engelsman</a:t>
            </a:r>
            <a:r>
              <a:rPr lang="en-US" sz="1400" dirty="0" smtClean="0"/>
              <a:t> &amp; </a:t>
            </a:r>
            <a:r>
              <a:rPr lang="en-US" sz="1400" dirty="0" err="1" smtClean="0"/>
              <a:t>Itai</a:t>
            </a:r>
            <a:r>
              <a:rPr lang="en-US" sz="1400" dirty="0" smtClean="0"/>
              <a:t> </a:t>
            </a:r>
            <a:r>
              <a:rPr lang="en-US" sz="1400" dirty="0" err="1" smtClean="0"/>
              <a:t>Zilberman</a:t>
            </a:r>
            <a:endParaRPr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552734" y="3780430"/>
            <a:ext cx="278414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Jan 20, 2019</a:t>
            </a:r>
            <a:endParaRPr lang="he-IL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formulation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46050" indent="0">
                  <a:buNone/>
                </a:pPr>
                <a:r>
                  <a:rPr lang="en-US" sz="1600" dirty="0" smtClean="0"/>
                  <a:t>The probability density function (pdf)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600" dirty="0" smtClean="0"/>
                  <a:t> </a:t>
                </a:r>
                <a:r>
                  <a:rPr lang="en-US" sz="1600" dirty="0"/>
                  <a:t>can </a:t>
                </a:r>
                <a:r>
                  <a:rPr lang="en-US" sz="1600" dirty="0" smtClean="0"/>
                  <a:t>be represented as:</a:t>
                </a:r>
              </a:p>
              <a:p>
                <a:pPr marL="1460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h𝑖𝑠𝑡𝑜𝑟𝑦</m:t>
                          </m:r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 </m:t>
                      </m:r>
                      <m:nary>
                        <m:naryPr>
                          <m:chr m:val="∏"/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brk m:alnAt="23"/>
                            </m:r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</m:sup>
                        <m:e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p>
                              </m:sSup>
                            </m:e>
                          </m:d>
                        </m:e>
                      </m:nary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brk m:alnAt="23"/>
                            </m:rP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</m:sup>
                        <m:e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func>
                                <m:func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6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det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  <m:sSup>
                                        <m:sSup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600" b="0" i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Σ</m:t>
                                          </m:r>
                                        </m:e>
                                        <m:sup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func>
                            </m:e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func>
                            <m:func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sSubSup>
                                    <m:sSubSup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d>
                                            <m:dPr>
                                              <m:begChr m:val="|"/>
                                              <m:endChr m:val="|"/>
                                              <m:ctrlP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h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𝑗</m:t>
                                                  </m:r>
                                                </m:sup>
                                              </m:sSup>
                                              <m:d>
                                                <m:dPr>
                                                  <m:ctrlP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sSup>
                                                    <m:sSupPr>
                                                      <m:ctrlPr>
                                                        <a:rPr lang="en-US" sz="16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pPr>
                                                    <m:e>
                                                      <m:r>
                                                        <a:rPr lang="en-US" sz="16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𝑋</m:t>
                                                      </m:r>
                                                    </m:e>
                                                    <m:sup>
                                                      <m:r>
                                                        <a:rPr lang="en-US" sz="16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𝑗</m:t>
                                                      </m:r>
                                                    </m:sup>
                                                  </m:sSup>
                                                  <m: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, </m:t>
                                                  </m:r>
                                                  <m:sSup>
                                                    <m:sSupPr>
                                                      <m:ctrlPr>
                                                        <a:rPr lang="en-US" sz="16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pPr>
                                                    <m:e>
                                                      <m:r>
                                                        <a:rPr lang="en-US" sz="16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𝑧</m:t>
                                                      </m:r>
                                                    </m:e>
                                                    <m:sup>
                                                      <m:r>
                                                        <a:rPr lang="en-US" sz="16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𝑗</m:t>
                                                      </m:r>
                                                    </m:sup>
                                                  </m:sSup>
                                                </m:e>
                                              </m:d>
                                            </m:e>
                                          </m:d>
                                        </m:e>
                                      </m:d>
                                    </m:e>
                                    <m:sub>
                                      <m:sSup>
                                        <m:sSup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600" b="0" i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Σ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600" b="0" i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sup>
                                      </m:sSup>
                                    </m:sub>
                                    <m:sup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US" sz="1600" dirty="0" smtClean="0"/>
              </a:p>
              <a:p>
                <a:pPr marL="146050" indent="0">
                  <a:buNone/>
                </a:pPr>
                <a:endParaRPr lang="en-US" sz="1600" dirty="0"/>
              </a:p>
              <a:p>
                <a:pPr marL="146050" indent="0">
                  <a:buNone/>
                </a:pPr>
                <a:r>
                  <a:rPr lang="en-US" sz="1600" dirty="0" smtClean="0"/>
                  <a:t>The MAP estimation of trajectory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600" dirty="0" smtClean="0"/>
                  <a:t> can be calculated by:</a:t>
                </a:r>
              </a:p>
              <a:p>
                <a:pPr marL="1460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  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𝑎𝑟𝑔𝑚𝑖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m:rPr>
                                  <m:brk m:alnAt="23"/>
                                </m:r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sub>
                              </m:sSub>
                            </m:sup>
                            <m:e>
                              <m:func>
                                <m:func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600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unc>
                                        <m:func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600" b="0" i="0" smtClean="0">
                                              <a:latin typeface="Cambria Math" panose="02040503050406030204" pitchFamily="18" charset="0"/>
                                            </a:rPr>
                                            <m:t>det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 sz="1600" b="0" i="0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Σ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𝑗</m:t>
                                                  </m:r>
                                                </m:sup>
                                              </m:sSup>
                                            </m:e>
                                          </m:d>
                                        </m:e>
                                      </m:func>
                                    </m:e>
                                  </m:d>
                                </m:e>
                              </m:func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+ </m:t>
                              </m:r>
                              <m:nary>
                                <m:naryPr>
                                  <m:chr m:val="∑"/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m:rPr>
                                      <m:brk m:alnAt="23"/>
                                    </m:r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sub>
                                  </m:sSub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d>
                                            <m:dPr>
                                              <m:begChr m:val="|"/>
                                              <m:endChr m:val="|"/>
                                              <m:ctrlP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h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𝑗</m:t>
                                                  </m:r>
                                                </m:sup>
                                              </m:sSup>
                                              <m:d>
                                                <m:dPr>
                                                  <m:ctrlP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sSup>
                                                    <m:sSupPr>
                                                      <m:ctrlPr>
                                                        <a:rPr lang="en-US" sz="16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pPr>
                                                    <m:e>
                                                      <m:r>
                                                        <a:rPr lang="en-US" sz="16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𝑋</m:t>
                                                      </m:r>
                                                    </m:e>
                                                    <m:sup>
                                                      <m:r>
                                                        <a:rPr lang="en-US" sz="16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𝑗</m:t>
                                                      </m:r>
                                                    </m:sup>
                                                  </m:sSup>
                                                  <m: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, </m:t>
                                                  </m:r>
                                                  <m:sSup>
                                                    <m:sSupPr>
                                                      <m:ctrlPr>
                                                        <a:rPr lang="en-US" sz="16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pPr>
                                                    <m:e>
                                                      <m:r>
                                                        <a:rPr lang="en-US" sz="16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𝑧</m:t>
                                                      </m:r>
                                                    </m:e>
                                                    <m:sup>
                                                      <m:r>
                                                        <a:rPr lang="en-US" sz="16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𝑗</m:t>
                                                      </m:r>
                                                    </m:sup>
                                                  </m:sSup>
                                                </m:e>
                                              </m:d>
                                            </m:e>
                                          </m:d>
                                        </m:e>
                                      </m:d>
                                    </m:e>
                                    <m:sub>
                                      <m:sSup>
                                        <m:sSup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60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Σ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60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sup>
                                      </m:sSup>
                                    </m:sub>
                                    <m:sup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nary>
                        </m:e>
                      </m:d>
                    </m:oMath>
                  </m:oMathPara>
                </a14:m>
                <a:endParaRPr sz="1600" dirty="0"/>
              </a:p>
            </p:txBody>
          </p:sp>
        </mc:Choice>
        <mc:Fallback xmlns=""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קבוצה 3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5" name="מלבן מעוגל 4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מלבן מעוגל 5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  <p:grpSp>
        <p:nvGrpSpPr>
          <p:cNvPr id="16" name="קבוצה 15"/>
          <p:cNvGrpSpPr/>
          <p:nvPr/>
        </p:nvGrpSpPr>
        <p:grpSpPr>
          <a:xfrm>
            <a:off x="1453487" y="525440"/>
            <a:ext cx="6503158" cy="4565176"/>
            <a:chOff x="1453487" y="525440"/>
            <a:chExt cx="6503158" cy="4565176"/>
          </a:xfrm>
        </p:grpSpPr>
        <p:sp>
          <p:nvSpPr>
            <p:cNvPr id="17" name="פיצוץ 2 16"/>
            <p:cNvSpPr/>
            <p:nvPr/>
          </p:nvSpPr>
          <p:spPr>
            <a:xfrm>
              <a:off x="1453487" y="525440"/>
              <a:ext cx="6503158" cy="4565176"/>
            </a:xfrm>
            <a:prstGeom prst="irregularSeal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3220872" y="2190466"/>
                  <a:ext cx="2483892" cy="1218347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r>
                    <a:rPr lang="en-US" sz="3600" dirty="0" smtClean="0">
                      <a:solidFill>
                        <a:schemeClr val="bg1"/>
                      </a:solidFill>
                    </a:rPr>
                    <a:t>But who is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  <m:r>
                        <a:rPr lang="en-US" sz="3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  <m:r>
                        <a:rPr lang="en-US" sz="3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US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  <m:r>
                        <a:rPr lang="en-US" sz="3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en-US" sz="3600" dirty="0" smtClean="0">
                      <a:solidFill>
                        <a:schemeClr val="bg1"/>
                      </a:solidFill>
                    </a:rPr>
                    <a:t>?</a:t>
                  </a:r>
                  <a:endParaRPr lang="he-IL" sz="36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20872" y="2190466"/>
                  <a:ext cx="2483892" cy="1218347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7353" t="-7500" r="-4902" b="-18000"/>
                  </a:stretch>
                </a:blipFill>
              </p:spPr>
              <p:txBody>
                <a:bodyPr/>
                <a:lstStyle/>
                <a:p>
                  <a:r>
                    <a:rPr lang="he-IL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605471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27000" lvl="0" indent="0">
                  <a:buSzPts val="1600"/>
                  <a:buNone/>
                </a:pPr>
                <a:r>
                  <a:rPr lang="en-US" sz="1600" dirty="0" smtClean="0"/>
                  <a:t>Our </a:t>
                </a:r>
                <a:r>
                  <a:rPr lang="en-US" sz="1600" dirty="0"/>
                  <a:t>measurement model </a:t>
                </a:r>
                <a:r>
                  <a:rPr lang="en-US" sz="1600" dirty="0" smtClean="0"/>
                  <a:t>will be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 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 smtClean="0"/>
                  <a:t>is the feature vector mentioned before.</a:t>
                </a:r>
              </a:p>
              <a:p>
                <a:pPr marL="127000" lvl="0" indent="0">
                  <a:buSzPts val="1600"/>
                  <a:buNone/>
                </a:pPr>
                <a:r>
                  <a:rPr lang="en-US" sz="1600" dirty="0" smtClean="0"/>
                  <a:t>Meaning,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</m:sSup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</m:sSup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</m:sSup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 is related somehow to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,|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.</a:t>
                </a:r>
              </a:p>
              <a:p>
                <a:pPr marL="127000" lvl="0" indent="0">
                  <a:buSzPts val="1600"/>
                  <a:buNone/>
                </a:pPr>
                <a:endParaRPr lang="en-US" sz="1600" dirty="0" smtClean="0"/>
              </a:p>
              <a:p>
                <a:pPr marL="412750" indent="-285750">
                  <a:buSzPts val="1600"/>
                </a:pPr>
                <a:r>
                  <a:rPr lang="en-US" sz="1600" dirty="0" smtClean="0"/>
                  <a:t>How can we find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?</a:t>
                </a:r>
              </a:p>
              <a:p>
                <a:pPr marL="412750" indent="-285750">
                  <a:buSzPts val="1600"/>
                </a:pPr>
                <a:r>
                  <a:rPr lang="en-US" sz="1600" dirty="0" smtClean="0"/>
                  <a:t>How can we fit it in the Bayesian inference terms?</a:t>
                </a:r>
              </a:p>
              <a:p>
                <a:pPr marL="127000" lvl="0" indent="0">
                  <a:buSzPts val="1600"/>
                  <a:buNone/>
                </a:pPr>
                <a:endParaRPr lang="en-US" sz="1600" dirty="0" smtClean="0"/>
              </a:p>
              <a:p>
                <a:pPr marL="127000" lvl="0" indent="0">
                  <a:buSzPts val="1600"/>
                  <a:buNone/>
                </a:pPr>
                <a:r>
                  <a:rPr lang="en-US" sz="1600" dirty="0" smtClean="0"/>
                  <a:t>We will see how next in the approach session.</a:t>
                </a:r>
              </a:p>
              <a:p>
                <a:pPr marL="127000" lvl="0" indent="0">
                  <a:buSzPts val="1600"/>
                  <a:buNone/>
                </a:pPr>
                <a:endParaRPr lang="en-US" sz="1600" dirty="0" smtClean="0"/>
              </a:p>
              <a:p>
                <a:pPr marL="127000" indent="0">
                  <a:buSzPts val="1600"/>
                  <a:buNone/>
                </a:pPr>
                <a:endParaRPr lang="ar-AE" sz="1600" dirty="0"/>
              </a:p>
              <a:p>
                <a:pPr marL="127000" lvl="0" indent="0">
                  <a:buSzPts val="1600"/>
                  <a:buNone/>
                </a:pPr>
                <a:endParaRPr sz="1600" dirty="0"/>
              </a:p>
            </p:txBody>
          </p:sp>
        </mc:Choice>
        <mc:Fallback xmlns=""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  <a:blipFill rotWithShape="0">
                <a:blip r:embed="rId3"/>
                <a:stretch>
                  <a:fillRect b="-3138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formulation</a:t>
            </a:r>
            <a:endParaRPr dirty="0"/>
          </a:p>
        </p:txBody>
      </p:sp>
      <p:grpSp>
        <p:nvGrpSpPr>
          <p:cNvPr id="4" name="קבוצה 3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6" name="מלבן מעוגל 5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7660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Approach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27000" lvl="0" indent="0" algn="l" rtl="0">
                  <a:spcBef>
                    <a:spcPts val="0"/>
                  </a:spcBef>
                  <a:spcAft>
                    <a:spcPts val="0"/>
                  </a:spcAft>
                  <a:buSzPts val="1600"/>
                  <a:buNone/>
                </a:pPr>
                <a:r>
                  <a:rPr lang="en-US" sz="1600" dirty="0" smtClean="0"/>
                  <a:t>As we implied before, we are willing to exploit CCN’s feature vectors and their view-point dependency, and develop a corresponding Bayesian inference formulation.</a:t>
                </a:r>
              </a:p>
              <a:p>
                <a:pPr marL="127000" lvl="0" indent="0" algn="l" rtl="0">
                  <a:spcBef>
                    <a:spcPts val="0"/>
                  </a:spcBef>
                  <a:spcAft>
                    <a:spcPts val="0"/>
                  </a:spcAft>
                  <a:buSzPts val="1600"/>
                  <a:buNone/>
                </a:pPr>
                <a:endParaRPr lang="en-US" sz="1600" dirty="0"/>
              </a:p>
              <a:p>
                <a:pPr marL="146050" indent="0">
                  <a:buNone/>
                </a:pPr>
                <a:r>
                  <a:rPr lang="en-US" sz="1600" dirty="0" smtClean="0"/>
                  <a:t>In order to learning </a:t>
                </a:r>
                <a:r>
                  <a:rPr lang="en-US" sz="1600" dirty="0"/>
                  <a:t>their behavior as a function of robot pose </a:t>
                </a:r>
                <a:r>
                  <a:rPr lang="en-US" sz="1600" dirty="0" smtClean="0"/>
                  <a:t>x, meaning,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, we use pre-trained Inception v-3 CNN.</a:t>
                </a:r>
              </a:p>
              <a:p>
                <a:pPr marL="146050" indent="0">
                  <a:buNone/>
                </a:pPr>
                <a:endParaRPr lang="en-US" sz="1600" dirty="0"/>
              </a:p>
              <a:p>
                <a:pPr marL="146050" indent="0">
                  <a:buNone/>
                </a:pPr>
                <a:r>
                  <a:rPr lang="en-US" sz="1600" dirty="0" smtClean="0"/>
                  <a:t>At each time step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1600" dirty="0" smtClean="0"/>
                  <a:t> and given an image captured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 smtClean="0"/>
                  <a:t>, the CNN provide us a feature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 smtClean="0"/>
                  <a:t>.</a:t>
                </a:r>
                <a:endParaRPr lang="en-US" sz="1600" dirty="0"/>
              </a:p>
              <a:p>
                <a:pPr marL="146050" indent="0">
                  <a:buNone/>
                </a:pPr>
                <a:endParaRPr sz="1600" dirty="0"/>
              </a:p>
            </p:txBody>
          </p:sp>
        </mc:Choice>
        <mc:Fallback xmlns=""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קבוצה 3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5" name="מלבן מעוגל 4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מלבן מעוגל 5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  <p:grpSp>
        <p:nvGrpSpPr>
          <p:cNvPr id="20" name="קבוצה 19"/>
          <p:cNvGrpSpPr/>
          <p:nvPr/>
        </p:nvGrpSpPr>
        <p:grpSpPr>
          <a:xfrm>
            <a:off x="3841846" y="4064518"/>
            <a:ext cx="3071954" cy="828464"/>
            <a:chOff x="3862317" y="4057436"/>
            <a:chExt cx="3071954" cy="828464"/>
          </a:xfrm>
        </p:grpSpPr>
        <p:grpSp>
          <p:nvGrpSpPr>
            <p:cNvPr id="16" name="קבוצה 15"/>
            <p:cNvGrpSpPr/>
            <p:nvPr/>
          </p:nvGrpSpPr>
          <p:grpSpPr>
            <a:xfrm>
              <a:off x="3862317" y="4057436"/>
              <a:ext cx="3071954" cy="828464"/>
              <a:chOff x="3862317" y="4057436"/>
              <a:chExt cx="3071954" cy="828464"/>
            </a:xfrm>
          </p:grpSpPr>
          <p:pic>
            <p:nvPicPr>
              <p:cNvPr id="2" name="תמונה 1"/>
              <p:cNvPicPr>
                <a:picLocks noChangeAspect="1"/>
              </p:cNvPicPr>
              <p:nvPr/>
            </p:nvPicPr>
            <p:blipFill rotWithShape="1">
              <a:blip r:embed="rId4"/>
              <a:srcRect b="3248"/>
              <a:stretch/>
            </p:blipFill>
            <p:spPr>
              <a:xfrm>
                <a:off x="3862317" y="4057436"/>
                <a:ext cx="3071954" cy="828464"/>
              </a:xfrm>
              <a:prstGeom prst="rect">
                <a:avLst/>
              </a:prstGeom>
            </p:spPr>
          </p:pic>
          <p:sp>
            <p:nvSpPr>
              <p:cNvPr id="3" name="מלבן 2"/>
              <p:cNvSpPr/>
              <p:nvPr/>
            </p:nvSpPr>
            <p:spPr>
              <a:xfrm>
                <a:off x="6196084" y="4565176"/>
                <a:ext cx="634620" cy="30707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cxnSp>
          <p:nvCxnSpPr>
            <p:cNvPr id="18" name="מחבר ישר 17"/>
            <p:cNvCxnSpPr/>
            <p:nvPr/>
          </p:nvCxnSpPr>
          <p:spPr>
            <a:xfrm>
              <a:off x="6271146" y="4565176"/>
              <a:ext cx="5049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9983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Approach - </a:t>
            </a:r>
            <a:r>
              <a:rPr lang="en-US" dirty="0"/>
              <a:t>Measurement Model Learning via DL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46050" indent="0">
                  <a:buNone/>
                </a:pPr>
                <a:r>
                  <a:rPr lang="en-US" sz="1600" dirty="0" smtClean="0"/>
                  <a:t>Our goal is to learn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sz="1600" dirty="0" smtClean="0"/>
                  <a:t> </a:t>
                </a:r>
              </a:p>
              <a:p>
                <a:pPr marL="146050" indent="0">
                  <a:buNone/>
                </a:pPr>
                <a:r>
                  <a:rPr lang="en-US" sz="1600" dirty="0" smtClean="0"/>
                  <a:t>We will assume it is Gaussian, thus, our learning objectives are: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𝜇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.</a:t>
                </a:r>
              </a:p>
              <a:p>
                <a:pPr marL="146050" indent="0">
                  <a:buNone/>
                </a:pPr>
                <a:endParaRPr lang="en-US" sz="1600" dirty="0" smtClean="0"/>
              </a:p>
              <a:p>
                <a:pPr marL="146050" indent="0">
                  <a:buNone/>
                </a:pPr>
                <a:r>
                  <a:rPr lang="en-US" sz="1600" dirty="0" smtClean="0"/>
                  <a:t>To that end, we sample a dataset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600" dirty="0" smtClean="0"/>
                  <a:t>, containing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200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000</m:t>
                    </m:r>
                  </m:oMath>
                </a14:m>
                <a:r>
                  <a:rPr lang="en-US" sz="1600" dirty="0" smtClean="0"/>
                  <a:t> pairs of positions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 smtClean="0"/>
                  <a:t> and their corresponding feature vectors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 smtClean="0"/>
                  <a:t>.</a:t>
                </a:r>
              </a:p>
              <a:p>
                <a:pPr marL="146050" indent="0">
                  <a:buNone/>
                </a:pPr>
                <a:endParaRPr lang="en-US" sz="1600" dirty="0"/>
              </a:p>
              <a:p>
                <a:pPr marL="146050" indent="0">
                  <a:buNone/>
                </a:pPr>
                <a:r>
                  <a:rPr lang="en-US" sz="1600" dirty="0" smtClean="0"/>
                  <a:t>Where </a:t>
                </a:r>
                <a:r>
                  <a:rPr lang="en-US" sz="1600" dirty="0"/>
                  <a:t>pose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 smtClean="0"/>
                  <a:t> is </a:t>
                </a:r>
                <a:r>
                  <a:rPr lang="en-US" sz="1600" dirty="0"/>
                  <a:t>taken uniformly </a:t>
                </a:r>
                <a:r>
                  <a:rPr lang="en-US" sz="1600" dirty="0" smtClean="0"/>
                  <a:t>from the </a:t>
                </a:r>
              </a:p>
              <a:p>
                <a:pPr marL="146050" indent="0">
                  <a:buNone/>
                </a:pPr>
                <a:r>
                  <a:rPr lang="en-US" sz="1600" dirty="0" smtClean="0"/>
                  <a:t>scenario’s </a:t>
                </a:r>
                <a:r>
                  <a:rPr lang="en-US" sz="1600" dirty="0"/>
                  <a:t>environment </a:t>
                </a:r>
                <a:r>
                  <a:rPr lang="en-US" sz="1600" dirty="0" smtClean="0"/>
                  <a:t>and </a:t>
                </a:r>
                <a:r>
                  <a:rPr lang="en-US" sz="160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 smtClean="0"/>
                  <a:t> is </a:t>
                </a:r>
                <a:r>
                  <a:rPr lang="en-US" sz="1600" dirty="0"/>
                  <a:t>a </a:t>
                </a:r>
                <a:endParaRPr lang="en-US" sz="1600" dirty="0" smtClean="0"/>
              </a:p>
              <a:p>
                <a:pPr marL="146050" indent="0">
                  <a:buNone/>
                </a:pPr>
                <a:r>
                  <a:rPr lang="en-US" sz="1600" dirty="0" smtClean="0"/>
                  <a:t>CNN feature vector </a:t>
                </a:r>
                <a:r>
                  <a:rPr lang="en-US" sz="1600" dirty="0"/>
                  <a:t>provided for image </a:t>
                </a:r>
                <a:endParaRPr lang="en-US" sz="1600" dirty="0" smtClean="0"/>
              </a:p>
              <a:p>
                <a:pPr marL="146050" indent="0">
                  <a:buNone/>
                </a:pPr>
                <a:r>
                  <a:rPr lang="en-US" sz="1600" dirty="0" smtClean="0"/>
                  <a:t>captured </a:t>
                </a:r>
                <a:r>
                  <a:rPr lang="en-US" sz="1600" dirty="0"/>
                  <a:t>at </a:t>
                </a:r>
                <a:r>
                  <a:rPr lang="en-US" sz="1600" dirty="0" smtClean="0"/>
                  <a:t>pose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 smtClean="0"/>
                  <a:t>.</a:t>
                </a:r>
                <a:endParaRPr sz="1600" dirty="0"/>
              </a:p>
            </p:txBody>
          </p:sp>
        </mc:Choice>
        <mc:Fallback xmlns=""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  <a:blipFill rotWithShape="0">
                <a:blip r:embed="rId3"/>
                <a:stretch>
                  <a:fillRect b="-2929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קבוצה 3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5" name="מלבן מעוגל 4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מלבן מעוגל 5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  <p:pic>
        <p:nvPicPr>
          <p:cNvPr id="2" name="תמונה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5429" y="3422727"/>
            <a:ext cx="3428982" cy="145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92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Approach</a:t>
            </a:r>
            <a:r>
              <a:rPr lang="en-US" dirty="0"/>
              <a:t> - Measurement Model Learning via DL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46050" indent="0">
                  <a:buNone/>
                </a:pPr>
                <a:r>
                  <a:rPr lang="en-US" sz="1600" dirty="0" smtClean="0"/>
                  <a:t>We </a:t>
                </a:r>
                <a:r>
                  <a:rPr lang="en-US" sz="1600" dirty="0"/>
                  <a:t>use two separate networks </a:t>
                </a:r>
                <a:r>
                  <a:rPr lang="en-US" sz="1600" dirty="0" smtClean="0"/>
                  <a:t>(</a:t>
                </a:r>
                <a:r>
                  <a:rPr lang="en-US" sz="1600" dirty="0"/>
                  <a:t>both have a similar </a:t>
                </a:r>
                <a:r>
                  <a:rPr lang="en-US" sz="1600" dirty="0" smtClean="0"/>
                  <a:t>architecture) to </a:t>
                </a:r>
                <a:r>
                  <a:rPr lang="en-US" sz="1600" dirty="0"/>
                  <a:t>learn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, the mean and the covariance of the distribution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sz="1600" dirty="0" smtClean="0"/>
                  <a:t> </a:t>
                </a:r>
                <a:endParaRPr lang="en-US" sz="1600" dirty="0"/>
              </a:p>
              <a:p>
                <a:pPr marL="146050" indent="0">
                  <a:buNone/>
                </a:pPr>
                <a:endParaRPr sz="1600" dirty="0"/>
              </a:p>
            </p:txBody>
          </p:sp>
        </mc:Choice>
        <mc:Fallback xmlns=""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תמונה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012" y="2521471"/>
            <a:ext cx="5509501" cy="2137111"/>
          </a:xfrm>
          <a:prstGeom prst="rect">
            <a:avLst/>
          </a:prstGeom>
        </p:spPr>
      </p:pic>
      <p:grpSp>
        <p:nvGrpSpPr>
          <p:cNvPr id="5" name="קבוצה 4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6" name="מלבן מעוגל 5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063616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Approach</a:t>
            </a:r>
            <a:r>
              <a:rPr lang="en-US" dirty="0"/>
              <a:t> - Measurement Model Learning via DL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46050" indent="0">
                  <a:buNone/>
                </a:pPr>
                <a:r>
                  <a:rPr lang="en-US" sz="1600" dirty="0" smtClean="0">
                    <a:latin typeface="NimbusRomNo9L-Regu"/>
                  </a:rPr>
                  <a:t>First</a:t>
                </a:r>
                <a:r>
                  <a:rPr lang="en-US" sz="1600" dirty="0">
                    <a:latin typeface="NimbusRomNo9L-Regu"/>
                  </a:rPr>
                  <a:t>, we train the </a:t>
                </a:r>
                <a:r>
                  <a:rPr lang="en-US" sz="1600" dirty="0">
                    <a:latin typeface="NimbusRomNo9L-ReguItal"/>
                  </a:rPr>
                  <a:t>mean </a:t>
                </a:r>
                <a:r>
                  <a:rPr lang="en-US" sz="1600" dirty="0">
                    <a:latin typeface="NimbusRomNo9L-Regu"/>
                  </a:rPr>
                  <a:t>network with an </a:t>
                </a:r>
                <a:r>
                  <a:rPr lang="en-US" sz="1600" dirty="0">
                    <a:latin typeface="CMMI10"/>
                  </a:rPr>
                  <a:t>L</a:t>
                </a:r>
                <a:r>
                  <a:rPr lang="en-US" sz="1600" dirty="0">
                    <a:latin typeface="CMR10"/>
                  </a:rPr>
                  <a:t>2 </a:t>
                </a:r>
                <a:r>
                  <a:rPr lang="en-US" sz="1600" dirty="0" smtClean="0">
                    <a:latin typeface="NimbusRomNo9L-Regu"/>
                  </a:rPr>
                  <a:t>regression loss:</a:t>
                </a:r>
              </a:p>
              <a:p>
                <a:pPr marL="146050" indent="0">
                  <a:buNone/>
                </a:pPr>
                <a:endParaRPr lang="en-US" sz="1600" dirty="0"/>
              </a:p>
              <a:p>
                <a:pPr marL="1460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𝜇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𝑎𝑟𝑔𝑚𝑖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d>
                        </m:e>
                      </m:d>
                      <m:r>
                        <a:rPr lang="en-US" sz="1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𝑎𝑟𝑔𝑚𝑖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f>
                                <m:f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sSubSup>
                                <m:sSubSup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</a:rPr>
                                                    <m:t>𝑥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e>
                      </m:d>
                    </m:oMath>
                  </m:oMathPara>
                </a14:m>
                <a:endParaRPr lang="he-IL" sz="1600" dirty="0"/>
              </a:p>
            </p:txBody>
          </p:sp>
        </mc:Choice>
        <mc:Fallback xmlns=""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קבוצה 6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8" name="מלבן מעוגל 7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מלבן מעוגל 11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מעוגל 12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0448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Approach</a:t>
            </a:r>
            <a:r>
              <a:rPr lang="en-US" dirty="0"/>
              <a:t> - Measurement Model Learning via DL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46050" indent="0">
                  <a:buNone/>
                </a:pPr>
                <a:r>
                  <a:rPr lang="en-US" sz="1600" dirty="0" smtClean="0"/>
                  <a:t>After the training converges, we use it for the covariance</a:t>
                </a:r>
              </a:p>
              <a:p>
                <a:pPr marL="146050" indent="0">
                  <a:buNone/>
                </a:pPr>
                <a:r>
                  <a:rPr lang="en-US" sz="1600" dirty="0"/>
                  <a:t>network learning through a maximum likelihood loss:</a:t>
                </a:r>
              </a:p>
              <a:p>
                <a:pPr marL="1460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smtClean="0">
                          <a:latin typeface="Cambria Math" panose="02040503050406030204" pitchFamily="18" charset="0"/>
                        </a:rPr>
                        <m:t>Σ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𝑎𝑟𝑔𝑚𝑎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∏"/>
                              <m:supHide m:val="on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d>
                      <m:r>
                        <a:rPr lang="en-US" sz="1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𝑎𝑟𝑔𝑚𝑖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1600" b="0" i="1" dirty="0" smtClean="0">
                  <a:latin typeface="Cambria Math" panose="02040503050406030204" pitchFamily="18" charset="0"/>
                </a:endParaRPr>
              </a:p>
              <a:p>
                <a:pPr marL="1460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𝑎𝑟𝑔𝑚𝑖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600"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𝑙𝑜𝑔𝑑𝑒𝑡</m:t>
                              </m:r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600" b="0" i="0" smtClean="0"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  <m:d>
                                    <m:d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𝑥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600" b="0" i="0" smtClean="0"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  <m:d>
                                    <m:d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b>
                                <m:sup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e>
                      </m:d>
                    </m:oMath>
                  </m:oMathPara>
                </a14:m>
                <a:endParaRPr lang="he-IL" sz="1600" dirty="0"/>
              </a:p>
            </p:txBody>
          </p:sp>
        </mc:Choice>
        <mc:Fallback xmlns=""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קבוצה 3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5" name="מלבן מעוגל 4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מלבן מעוגל 5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4620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Approach - MAP </a:t>
            </a:r>
            <a:r>
              <a:rPr lang="en-US" dirty="0"/>
              <a:t>Inference via Spatially-Varying Models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46050" indent="0">
                  <a:buNone/>
                </a:pPr>
                <a:r>
                  <a:rPr lang="en-US" sz="1600" dirty="0" smtClean="0"/>
                  <a:t>After learning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, the </a:t>
                </a:r>
                <a:r>
                  <a:rPr lang="en-US" sz="1600" dirty="0"/>
                  <a:t>CNN factor </a:t>
                </a:r>
                <a:r>
                  <a:rPr lang="en-US" sz="1600" dirty="0" smtClean="0"/>
                  <a:t>can </a:t>
                </a:r>
                <a:r>
                  <a:rPr lang="en-US" sz="1600" dirty="0"/>
                  <a:t>be represented as</a:t>
                </a:r>
                <a:r>
                  <a:rPr lang="en-US" sz="1600" dirty="0" smtClean="0"/>
                  <a:t>:</a:t>
                </a:r>
              </a:p>
              <a:p>
                <a:pPr marL="146050" indent="0">
                  <a:buNone/>
                </a:pPr>
                <a:endParaRPr lang="en-US" sz="1600" dirty="0"/>
              </a:p>
              <a:p>
                <a:pPr marL="1460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unc>
                            <m:func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600" b="0" i="0" smtClean="0"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  <m:d>
                                    <m:d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sSubSup>
                                <m:sSub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𝑥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16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600" b="0" i="0" smtClean="0"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  <m:d>
                                    <m:d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b>
                                <m:sup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d>
                        </m:e>
                      </m:func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600" dirty="0" smtClean="0"/>
              </a:p>
              <a:p>
                <a:pPr marL="146050" indent="0">
                  <a:buNone/>
                </a:pPr>
                <a:endParaRPr lang="en-US" sz="1600" dirty="0"/>
              </a:p>
              <a:p>
                <a:pPr marL="146050" indent="0">
                  <a:buNone/>
                </a:pPr>
                <a:endParaRPr lang="en-US" sz="1600" dirty="0" smtClean="0">
                  <a:latin typeface="Cambria Math" panose="02040503050406030204" pitchFamily="18" charset="0"/>
                </a:endParaRPr>
              </a:p>
              <a:p>
                <a:pPr marL="146050" indent="0">
                  <a:buNone/>
                </a:pPr>
                <a:endParaRPr lang="en-US" sz="160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תמונה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4709" y="2934270"/>
            <a:ext cx="4262135" cy="1990866"/>
          </a:xfrm>
          <a:prstGeom prst="rect">
            <a:avLst/>
          </a:prstGeom>
        </p:spPr>
      </p:pic>
      <p:grpSp>
        <p:nvGrpSpPr>
          <p:cNvPr id="5" name="קבוצה 4"/>
          <p:cNvGrpSpPr/>
          <p:nvPr/>
        </p:nvGrpSpPr>
        <p:grpSpPr>
          <a:xfrm>
            <a:off x="6817056" y="2674569"/>
            <a:ext cx="2326943" cy="2075583"/>
            <a:chOff x="6817056" y="2674569"/>
            <a:chExt cx="2326943" cy="2075583"/>
          </a:xfrm>
        </p:grpSpPr>
        <p:sp>
          <p:nvSpPr>
            <p:cNvPr id="3" name="הסבר מלבני מעוגל 2"/>
            <p:cNvSpPr/>
            <p:nvPr/>
          </p:nvSpPr>
          <p:spPr>
            <a:xfrm>
              <a:off x="6817056" y="2674569"/>
              <a:ext cx="2326943" cy="1958845"/>
            </a:xfrm>
            <a:prstGeom prst="wedgeRoundRectCallout">
              <a:avLst>
                <a:gd name="adj1" fmla="val -65911"/>
                <a:gd name="adj2" fmla="val 18385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/>
                <p:cNvSpPr txBox="1"/>
                <p:nvPr/>
              </p:nvSpPr>
              <p:spPr>
                <a:xfrm>
                  <a:off x="6953533" y="2934270"/>
                  <a:ext cx="2190465" cy="1815882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pPr marL="146050" indent="0">
                    <a:buNone/>
                  </a:pPr>
                  <a:r>
                    <a:rPr lang="en-US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a:t>Note that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  <m:d>
                        <m:dPr>
                          <m:ctrlPr>
                            <a:rPr lang="ar-AE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a14:m>
                  <a:r>
                    <a:rPr lang="ar-AE" dirty="0">
                      <a:solidFill>
                        <a:schemeClr val="bg1"/>
                      </a:solidFill>
                    </a:rPr>
                    <a:t> </a:t>
                  </a:r>
                  <a:r>
                    <a:rPr lang="en-US" dirty="0">
                      <a:solidFill>
                        <a:schemeClr val="bg1"/>
                      </a:solidFill>
                    </a:rPr>
                    <a:t>is state-dependent, in contrast to the usual setting in SLAM,</a:t>
                  </a:r>
                </a:p>
                <a:p>
                  <a:pPr marL="146050" indent="0">
                    <a:buNone/>
                  </a:pPr>
                  <a:r>
                    <a:rPr lang="en-US" dirty="0">
                      <a:solidFill>
                        <a:schemeClr val="bg1"/>
                      </a:solidFill>
                    </a:rPr>
                    <a:t>which typically considers both terms to be constant.</a:t>
                  </a:r>
                </a:p>
                <a:p>
                  <a:endParaRPr lang="he-IL" dirty="0"/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53533" y="2934270"/>
                  <a:ext cx="2190465" cy="1815882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t="-671" r="-2228"/>
                  </a:stretch>
                </a:blipFill>
              </p:spPr>
              <p:txBody>
                <a:bodyPr/>
                <a:lstStyle/>
                <a:p>
                  <a:r>
                    <a:rPr lang="he-IL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" name="קבוצה 6"/>
          <p:cNvGrpSpPr/>
          <p:nvPr/>
        </p:nvGrpSpPr>
        <p:grpSpPr>
          <a:xfrm>
            <a:off x="3384644" y="275936"/>
            <a:ext cx="3432412" cy="2342675"/>
            <a:chOff x="3384644" y="275936"/>
            <a:chExt cx="3432412" cy="2342675"/>
          </a:xfrm>
        </p:grpSpPr>
        <p:sp>
          <p:nvSpPr>
            <p:cNvPr id="6" name="הסבר ענן 5"/>
            <p:cNvSpPr/>
            <p:nvPr/>
          </p:nvSpPr>
          <p:spPr>
            <a:xfrm>
              <a:off x="3384644" y="275936"/>
              <a:ext cx="3432412" cy="2342675"/>
            </a:xfrm>
            <a:prstGeom prst="cloudCallout">
              <a:avLst>
                <a:gd name="adj1" fmla="val -17851"/>
                <a:gd name="adj2" fmla="val 7356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3866689" y="661916"/>
                  <a:ext cx="2575053" cy="1569660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pPr marL="146050" indent="0">
                    <a:buNone/>
                  </a:pPr>
                  <a:r>
                    <a:rPr lang="en-US" sz="1600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a:t>Scalar example – learned likelihood parameters of “park bench” class.</a:t>
                  </a:r>
                </a:p>
                <a:p>
                  <a:pPr marL="146050" indent="0">
                    <a:buNone/>
                  </a:pPr>
                  <a:endParaRPr lang="en-US" sz="1600" dirty="0" smtClean="0">
                    <a:solidFill>
                      <a:schemeClr val="bg1"/>
                    </a:solidFill>
                    <a:latin typeface="Cambria Math" panose="02040503050406030204" pitchFamily="18" charset="0"/>
                  </a:endParaRPr>
                </a:p>
                <a:p>
                  <a:pPr marL="488950" indent="-342900">
                    <a:buAutoNum type="alphaLcParenBoth"/>
                  </a:pPr>
                  <a:r>
                    <a:rPr lang="en-US" sz="1600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a:t>- </a:t>
                  </a:r>
                  <a14:m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1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endParaRPr lang="en-US" sz="1600" dirty="0" smtClean="0">
                    <a:solidFill>
                      <a:schemeClr val="bg1"/>
                    </a:solidFill>
                    <a:latin typeface="Cambria Math" panose="02040503050406030204" pitchFamily="18" charset="0"/>
                  </a:endParaRPr>
                </a:p>
                <a:p>
                  <a:pPr marL="488950" indent="-342900">
                    <a:buAutoNum type="alphaLcParenBoth"/>
                  </a:pPr>
                  <a:r>
                    <a:rPr lang="en-US" sz="1600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a:t>-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6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  <m:d>
                        <m:dPr>
                          <m:ctrlPr>
                            <a:rPr lang="ar-AE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a14:m>
                  <a:r>
                    <a:rPr lang="ar-AE" sz="1600" dirty="0">
                      <a:solidFill>
                        <a:schemeClr val="bg1"/>
                      </a:solidFill>
                    </a:rPr>
                    <a:t> </a:t>
                  </a:r>
                  <a:endParaRPr lang="he-IL" sz="1600" dirty="0"/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66689" y="661916"/>
                  <a:ext cx="2575053" cy="156966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t="-1556" b="-4280"/>
                  </a:stretch>
                </a:blipFill>
              </p:spPr>
              <p:txBody>
                <a:bodyPr/>
                <a:lstStyle/>
                <a:p>
                  <a:r>
                    <a:rPr lang="he-IL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" name="קבוצה 13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15" name="מלבן מעוגל 14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מעוגל 15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מלבן מעוגל 16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מלבן מעוגל 17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מלבן מעוגל 18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מלבן מעוגל 19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01700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Approach - MAP </a:t>
            </a:r>
            <a:r>
              <a:rPr lang="en-US" dirty="0"/>
              <a:t>Inference via Spatially-Varying Models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313410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46050" indent="0">
                  <a:buNone/>
                </a:pPr>
                <a:r>
                  <a:rPr lang="en-US" sz="1600" dirty="0" smtClean="0"/>
                  <a:t>The above factor will introduce two terms into the MAP Inference:</a:t>
                </a:r>
              </a:p>
              <a:p>
                <a:pPr marL="146050" indent="0">
                  <a:buNone/>
                </a:pPr>
                <a:endParaRPr lang="en-US" sz="1600" dirty="0"/>
              </a:p>
              <a:p>
                <a:pPr marL="1460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𝑎𝑟𝑔𝑚𝑖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…+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𝑙𝑜𝑔𝑑𝑒𝑡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  <m:sub>
                                          <m: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  <m:d>
                                        <m:dPr>
                                          <m:ctrlPr>
                                            <a:rPr lang="en-US" sz="1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6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sub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1600" dirty="0" smtClean="0"/>
              </a:p>
              <a:p>
                <a:pPr marL="146050" indent="0">
                  <a:buNone/>
                </a:pPr>
                <a:endParaRPr lang="en-US" sz="1600" dirty="0"/>
              </a:p>
              <a:p>
                <a:pPr marL="146050" indent="0">
                  <a:buNone/>
                </a:pPr>
                <a:r>
                  <a:rPr lang="en-US" sz="1600" dirty="0" smtClean="0"/>
                  <a:t>The above </a:t>
                </a:r>
                <a:r>
                  <a:rPr lang="en-US" sz="1600" dirty="0"/>
                  <a:t>Bayesian optimization can be efficiently solved using</a:t>
                </a:r>
              </a:p>
              <a:p>
                <a:pPr marL="146050" indent="0">
                  <a:buNone/>
                </a:pPr>
                <a:r>
                  <a:rPr lang="en-US" sz="1600" dirty="0"/>
                  <a:t>incremental </a:t>
                </a:r>
                <a:r>
                  <a:rPr lang="en-US" sz="1600" dirty="0" smtClean="0"/>
                  <a:t>Gauss-Newton, </a:t>
                </a:r>
                <a:r>
                  <a:rPr lang="en-US" sz="1600" dirty="0"/>
                  <a:t>given that it has a </a:t>
                </a:r>
                <a:r>
                  <a:rPr lang="en-US" sz="1600" dirty="0" smtClean="0"/>
                  <a:t>least-squares</a:t>
                </a:r>
                <a:endParaRPr lang="en-US" sz="1600" dirty="0"/>
              </a:p>
              <a:p>
                <a:pPr marL="146050" indent="0">
                  <a:buNone/>
                </a:pPr>
                <a:r>
                  <a:rPr lang="en-US" sz="1600" dirty="0" smtClean="0"/>
                  <a:t>Form (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𝑙𝑜𝑔𝑑𝑒𝑡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 panose="02040503050406030204" pitchFamily="18" charset="0"/>
                          </a:rPr>
                          <m:t>Σ</m:t>
                        </m:r>
                        <m:d>
                          <m:d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sz="1600" dirty="0" smtClean="0"/>
                  <a:t> </a:t>
                </a:r>
                <a:r>
                  <a:rPr lang="en-US" sz="1600" smtClean="0"/>
                  <a:t>is negligible).</a:t>
                </a:r>
                <a:endParaRPr lang="en-US" sz="1600" dirty="0"/>
              </a:p>
              <a:p>
                <a:pPr marL="146050" indent="0">
                  <a:buNone/>
                </a:pPr>
                <a:endParaRPr lang="en-US" sz="1600" dirty="0" smtClean="0"/>
              </a:p>
              <a:p>
                <a:pPr marL="146050" indent="0">
                  <a:buNone/>
                </a:pPr>
                <a:endParaRPr lang="en-US" sz="1600" dirty="0" smtClean="0"/>
              </a:p>
            </p:txBody>
          </p:sp>
        </mc:Choice>
        <mc:Fallback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313410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קבוצה 3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5" name="מלבן מעוגל 4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מלבן מעוגל 5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94264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Approach - </a:t>
            </a:r>
            <a:r>
              <a:rPr lang="en-US" dirty="0" smtClean="0"/>
              <a:t>summary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313410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460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ar-AE" sz="16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ar-AE" sz="1600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ar-AE" sz="16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ar-AE" sz="1600" i="1">
                          <a:latin typeface="Cambria Math" panose="02040503050406030204" pitchFamily="18" charset="0"/>
                        </a:rPr>
                        <m:t>=  </m:t>
                      </m:r>
                      <m:r>
                        <a:rPr lang="ar-AE" sz="1600" i="1">
                          <a:latin typeface="Cambria Math" panose="02040503050406030204" pitchFamily="18" charset="0"/>
                        </a:rPr>
                        <m:t>𝑎𝑟𝑔𝑚𝑖</m:t>
                      </m:r>
                      <m:sSub>
                        <m:sSub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16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sSub>
                            <m:sSubPr>
                              <m:ctrlPr>
                                <a:rPr lang="ar-AE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z="1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ar-AE" sz="16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ar-AE" sz="16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ar-AE" sz="16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ar-AE" sz="16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m:rPr>
                                  <m:brk m:alnAt="23"/>
                                </m:rPr>
                                <a:rPr lang="ar-AE" sz="16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ar-AE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sz="16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ar-AE" sz="1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sub>
                              </m:sSub>
                            </m:sup>
                            <m:e>
                              <m:func>
                                <m:funcPr>
                                  <m:ctrlPr>
                                    <a:rPr lang="ar-AE" sz="16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60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ar-AE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unc>
                                        <m:funcPr>
                                          <m:ctrlPr>
                                            <a:rPr lang="ar-AE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600">
                                              <a:latin typeface="Cambria Math" panose="02040503050406030204" pitchFamily="18" charset="0"/>
                                            </a:rPr>
                                            <m:t>det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ar-AE" sz="16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ar-AE" sz="16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l-GR" sz="1600">
                                                      <a:latin typeface="Cambria Math" panose="02040503050406030204" pitchFamily="18" charset="0"/>
                                                    </a:rPr>
                                                    <m:t>Σ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ar-AE" sz="1600" i="1">
                                                      <a:latin typeface="Cambria Math" panose="02040503050406030204" pitchFamily="18" charset="0"/>
                                                    </a:rPr>
                                                    <m:t>𝑗</m:t>
                                                  </m:r>
                                                </m:sup>
                                              </m:sSup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  <m:t>(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</a:rPr>
                                                    <m:t>𝑥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</a:rPr>
                                                    <m:t>𝑗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  <m:t>)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</m:e>
                                  </m:d>
                                </m:e>
                              </m:func>
                              <m:r>
                                <a:rPr lang="ar-AE" sz="1600" i="1">
                                  <a:latin typeface="Cambria Math" panose="02040503050406030204" pitchFamily="18" charset="0"/>
                                </a:rPr>
                                <m:t>+ </m:t>
                              </m:r>
                              <m:nary>
                                <m:naryPr>
                                  <m:chr m:val="∑"/>
                                  <m:ctrlPr>
                                    <a:rPr lang="ar-AE" sz="16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ar-AE" sz="16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ar-AE" sz="1600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m:rPr>
                                      <m:brk m:alnAt="23"/>
                                    </m:rPr>
                                    <a:rPr lang="ar-AE" sz="16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ar-AE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sz="16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ar-AE" sz="16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sub>
                                  </m:sSub>
                                </m:sup>
                                <m:e>
                                  <m:sSubSup>
                                    <m:sSubSupPr>
                                      <m:ctrlPr>
                                        <a:rPr lang="ar-AE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ar-AE" sz="16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d>
                                            <m:dPr>
                                              <m:begChr m:val="|"/>
                                              <m:endChr m:val="|"/>
                                              <m:ctrlPr>
                                                <a:rPr lang="ar-AE" sz="16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𝑓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𝑗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𝜇</m:t>
                                              </m:r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(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𝑥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𝑗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)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</m:e>
                                    <m:sub>
                                      <m:sSup>
                                        <m:sSupPr>
                                          <m:ctrlPr>
                                            <a:rPr lang="ar-AE" sz="16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l-GR" sz="160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Σ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60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j</m:t>
                                          </m:r>
                                        </m:sup>
                                      </m:sSup>
                                    </m:sub>
                                    <m:sup>
                                      <m:r>
                                        <a:rPr lang="ar-AE" sz="1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nary>
                        </m:e>
                      </m:d>
                    </m:oMath>
                  </m:oMathPara>
                </a14:m>
                <a:endParaRPr lang="en-US" sz="1600" dirty="0" smtClean="0"/>
              </a:p>
              <a:p>
                <a:pPr marL="146050" indent="0">
                  <a:buNone/>
                </a:pPr>
                <a:endParaRPr lang="en-US" sz="1600" dirty="0"/>
              </a:p>
              <a:p>
                <a:pPr marL="146050" indent="0">
                  <a:buNone/>
                </a:pPr>
                <a:endParaRPr lang="en-US" sz="1600" dirty="0" smtClean="0"/>
              </a:p>
              <a:p>
                <a:pPr marL="146050" indent="0">
                  <a:buNone/>
                </a:pPr>
                <a:endParaRPr lang="en-US" sz="1600" dirty="0"/>
              </a:p>
              <a:p>
                <a:pPr marL="146050" indent="0">
                  <a:buNone/>
                </a:pPr>
                <a:endParaRPr lang="en-US" sz="1600" dirty="0"/>
              </a:p>
              <a:p>
                <a:r>
                  <a:rPr lang="en-US" sz="1600" dirty="0" smtClean="0"/>
                  <a:t>The total trajectory inference is illustrated in the above factor graph.</a:t>
                </a:r>
              </a:p>
              <a:p>
                <a:r>
                  <a:rPr lang="en-US" sz="1600" dirty="0" smtClean="0"/>
                  <a:t>There are 2 types of factors: </a:t>
                </a:r>
                <a:r>
                  <a:rPr lang="en-US" sz="1600" dirty="0" err="1" smtClean="0"/>
                  <a:t>odometry</a:t>
                </a:r>
                <a:r>
                  <a:rPr lang="en-US" sz="1600" dirty="0" smtClean="0"/>
                  <a:t> &amp; CNN feature vectors.</a:t>
                </a:r>
              </a:p>
              <a:p>
                <a:r>
                  <a:rPr lang="en-US" sz="1600" dirty="0" smtClean="0"/>
                  <a:t>The PDF function for the CNN-factors,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, was assumed to be Gaussian, and its parameters,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, were studied by the CNN.</a:t>
                </a:r>
                <a:endParaRPr sz="1600" dirty="0"/>
              </a:p>
            </p:txBody>
          </p:sp>
        </mc:Choice>
        <mc:Fallback xmlns=""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3134104"/>
              </a:xfrm>
              <a:prstGeom prst="rect">
                <a:avLst/>
              </a:prstGeom>
              <a:blipFill rotWithShape="0">
                <a:blip r:embed="rId3"/>
                <a:stretch>
                  <a:fillRect b="-661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תמונה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9110" y="2593298"/>
            <a:ext cx="3316406" cy="1082608"/>
          </a:xfrm>
          <a:prstGeom prst="rect">
            <a:avLst/>
          </a:prstGeom>
        </p:spPr>
      </p:pic>
      <p:grpSp>
        <p:nvGrpSpPr>
          <p:cNvPr id="6" name="קבוצה 5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7" name="מלבן מעוגל 6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מלבן מעוגל 11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4578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Abstract </a:t>
            </a:r>
            <a:endParaRPr dirty="0"/>
          </a:p>
        </p:txBody>
      </p:sp>
      <p:sp>
        <p:nvSpPr>
          <p:cNvPr id="28" name="Google Shape;141;p14"/>
          <p:cNvSpPr txBox="1">
            <a:spLocks/>
          </p:cNvSpPr>
          <p:nvPr/>
        </p:nvSpPr>
        <p:spPr>
          <a:xfrm>
            <a:off x="1297500" y="1091821"/>
            <a:ext cx="7038900" cy="3435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sz="1800" dirty="0" smtClean="0"/>
              <a:t>This paper presents </a:t>
            </a:r>
            <a:r>
              <a:rPr lang="en-US" sz="1800" dirty="0"/>
              <a:t>a </a:t>
            </a:r>
            <a:r>
              <a:rPr lang="en-US" sz="1800" dirty="0" smtClean="0"/>
              <a:t>novel approach </a:t>
            </a:r>
            <a:r>
              <a:rPr lang="en-US" sz="1800" dirty="0"/>
              <a:t>to infer system hidden state from visual </a:t>
            </a:r>
            <a:r>
              <a:rPr lang="en-US" sz="1800" dirty="0" smtClean="0"/>
              <a:t>observation, via </a:t>
            </a:r>
            <a:r>
              <a:rPr lang="en-US" sz="1800" dirty="0"/>
              <a:t>CNN features which are outputs of a CNN classifier.</a:t>
            </a:r>
            <a:endParaRPr lang="en-US" sz="1800" dirty="0" smtClean="0"/>
          </a:p>
        </p:txBody>
      </p:sp>
      <p:grpSp>
        <p:nvGrpSpPr>
          <p:cNvPr id="4" name="קבוצה 3"/>
          <p:cNvGrpSpPr/>
          <p:nvPr/>
        </p:nvGrpSpPr>
        <p:grpSpPr>
          <a:xfrm>
            <a:off x="2340590" y="2413006"/>
            <a:ext cx="5895833" cy="2196138"/>
            <a:chOff x="2340590" y="2413006"/>
            <a:chExt cx="5895833" cy="2196138"/>
          </a:xfrm>
        </p:grpSpPr>
        <p:pic>
          <p:nvPicPr>
            <p:cNvPr id="2" name="תמונה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40590" y="2413006"/>
              <a:ext cx="5895833" cy="2196138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2340590" y="2413006"/>
              <a:ext cx="2033517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 smtClean="0"/>
                <a:t>Inception v3</a:t>
              </a:r>
              <a:endParaRPr lang="he-IL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קבוצה 9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11" name="מלבן מעוגל 10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מלבן מעוגל 11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מעוגל 12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מעוגל 13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מעוגל 14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מעוגל 15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  <p:pic>
        <p:nvPicPr>
          <p:cNvPr id="2" name="תמונה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3035" y="850800"/>
            <a:ext cx="4163365" cy="4042771"/>
          </a:xfrm>
          <a:prstGeom prst="rect">
            <a:avLst/>
          </a:prstGeom>
        </p:spPr>
      </p:pic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Results </a:t>
            </a:r>
            <a:endParaRPr dirty="0"/>
          </a:p>
        </p:txBody>
      </p:sp>
      <p:sp>
        <p:nvSpPr>
          <p:cNvPr id="327" name="Google Shape;327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600" dirty="0"/>
          </a:p>
        </p:txBody>
      </p:sp>
      <p:grpSp>
        <p:nvGrpSpPr>
          <p:cNvPr id="6" name="קבוצה 5"/>
          <p:cNvGrpSpPr/>
          <p:nvPr/>
        </p:nvGrpSpPr>
        <p:grpSpPr>
          <a:xfrm>
            <a:off x="504967" y="975815"/>
            <a:ext cx="3903259" cy="3111690"/>
            <a:chOff x="504967" y="975815"/>
            <a:chExt cx="3903259" cy="3111690"/>
          </a:xfrm>
        </p:grpSpPr>
        <p:sp>
          <p:nvSpPr>
            <p:cNvPr id="5" name="הסבר מלבני מעוגל 4"/>
            <p:cNvSpPr/>
            <p:nvPr/>
          </p:nvSpPr>
          <p:spPr>
            <a:xfrm>
              <a:off x="504967" y="975815"/>
              <a:ext cx="3903259" cy="3111690"/>
            </a:xfrm>
            <a:prstGeom prst="wedgeRoundRectCallout">
              <a:avLst>
                <a:gd name="adj1" fmla="val 91754"/>
                <a:gd name="adj2" fmla="val 8991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pic>
          <p:nvPicPr>
            <p:cNvPr id="4" name="תמונה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8608" y="1239610"/>
              <a:ext cx="3351001" cy="26158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661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Approach – Unimodal vs multimodal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46050" indent="0">
                  <a:buNone/>
                </a:pPr>
                <a:r>
                  <a:rPr lang="en-US" sz="1600" dirty="0" smtClean="0"/>
                  <a:t>Moreover,</a:t>
                </a:r>
              </a:p>
              <a:p>
                <a:pPr marL="146050" indent="0">
                  <a:buNone/>
                </a:pPr>
                <a:r>
                  <a:rPr lang="en-US" sz="1600" dirty="0" smtClean="0"/>
                  <a:t>According to the paper such </a:t>
                </a:r>
                <a:r>
                  <a:rPr lang="en-US" sz="1600" dirty="0"/>
                  <a:t>feature distribution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 smtClean="0"/>
                  <a:t> conditioned</a:t>
                </a:r>
                <a:endParaRPr lang="en-US" sz="1600" dirty="0"/>
              </a:p>
              <a:p>
                <a:pPr marL="146050" indent="0">
                  <a:buNone/>
                </a:pPr>
                <a:r>
                  <a:rPr lang="en-US" sz="1600" dirty="0"/>
                  <a:t>on a position x will have only a single mode - given</a:t>
                </a:r>
              </a:p>
              <a:p>
                <a:pPr marL="146050" indent="0">
                  <a:buNone/>
                </a:pPr>
                <a:r>
                  <a:rPr lang="en-US" sz="1600" dirty="0"/>
                  <a:t>a specific position, the CNN feature (e.g. probability to see a</a:t>
                </a:r>
              </a:p>
              <a:p>
                <a:pPr marL="146050" indent="0">
                  <a:buNone/>
                </a:pPr>
                <a:r>
                  <a:rPr lang="en-US" sz="1600" dirty="0"/>
                  <a:t>chair in the captured image) will be spread around a specific</a:t>
                </a:r>
              </a:p>
              <a:p>
                <a:pPr marL="146050" indent="0">
                  <a:buNone/>
                </a:pPr>
                <a:r>
                  <a:rPr lang="en-US" sz="1600" dirty="0"/>
                  <a:t>single value. This can be seen empirically</a:t>
                </a:r>
                <a:endParaRPr sz="1600" dirty="0"/>
              </a:p>
            </p:txBody>
          </p:sp>
        </mc:Choice>
        <mc:Fallback xmlns=""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תמונה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211" y="3480967"/>
            <a:ext cx="6168788" cy="1469955"/>
          </a:xfrm>
          <a:prstGeom prst="rect">
            <a:avLst/>
          </a:prstGeom>
        </p:spPr>
      </p:pic>
      <p:grpSp>
        <p:nvGrpSpPr>
          <p:cNvPr id="5" name="קבוצה 4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6" name="מלבן מעוגל 5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51011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Results – lights condition effect</a:t>
            </a:r>
            <a:endParaRPr dirty="0"/>
          </a:p>
        </p:txBody>
      </p:sp>
      <p:sp>
        <p:nvSpPr>
          <p:cNvPr id="327" name="Google Shape;327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sz="1600" dirty="0"/>
              <a:t>In order to </a:t>
            </a:r>
            <a:r>
              <a:rPr lang="en-US" sz="1600" dirty="0" smtClean="0"/>
              <a:t>examine </a:t>
            </a:r>
            <a:r>
              <a:rPr lang="en-US" sz="1600" dirty="0"/>
              <a:t>robustness of </a:t>
            </a:r>
            <a:r>
              <a:rPr lang="en-US" sz="1600" dirty="0" smtClean="0"/>
              <a:t>the suggested </a:t>
            </a:r>
            <a:r>
              <a:rPr lang="en-US" sz="1600" dirty="0"/>
              <a:t>approach to different</a:t>
            </a:r>
          </a:p>
          <a:p>
            <a:pPr marL="146050" indent="0">
              <a:buNone/>
            </a:pPr>
            <a:r>
              <a:rPr lang="en-US" sz="1600" dirty="0"/>
              <a:t>light conditions, </a:t>
            </a:r>
            <a:r>
              <a:rPr lang="en-US" sz="1600" dirty="0" smtClean="0"/>
              <a:t>two types of illumination were tested:</a:t>
            </a:r>
            <a:endParaRPr lang="en-US" sz="1600" dirty="0"/>
          </a:p>
          <a:p>
            <a:pPr marL="146050" indent="0">
              <a:buNone/>
            </a:pPr>
            <a:endParaRPr lang="en-US" sz="1600" dirty="0"/>
          </a:p>
          <a:p>
            <a:pPr marL="14605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     Bright illumination		              dark </a:t>
            </a:r>
            <a:r>
              <a:rPr lang="en-US" sz="1600" dirty="0"/>
              <a:t>illumination</a:t>
            </a:r>
          </a:p>
          <a:p>
            <a:pPr marL="146050" indent="0">
              <a:buNone/>
            </a:pPr>
            <a:r>
              <a:rPr lang="en-US" sz="1600" dirty="0" smtClean="0"/>
              <a:t>	</a:t>
            </a:r>
          </a:p>
          <a:p>
            <a:pPr marL="146050" indent="0">
              <a:buNone/>
            </a:pPr>
            <a:endParaRPr lang="en-US" sz="1600" dirty="0"/>
          </a:p>
          <a:p>
            <a:pPr marL="146050" indent="0">
              <a:buNone/>
            </a:pPr>
            <a:endParaRPr lang="en-US" sz="1600" dirty="0" smtClean="0"/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1087" y="2913796"/>
            <a:ext cx="2775827" cy="1834458"/>
          </a:xfrm>
          <a:prstGeom prst="rect">
            <a:avLst/>
          </a:prstGeom>
        </p:spPr>
      </p:pic>
      <p:pic>
        <p:nvPicPr>
          <p:cNvPr id="3" name="תמונה 2"/>
          <p:cNvPicPr>
            <a:picLocks noChangeAspect="1"/>
          </p:cNvPicPr>
          <p:nvPr/>
        </p:nvPicPr>
        <p:blipFill rotWithShape="1">
          <a:blip r:embed="rId4"/>
          <a:srcRect b="13142"/>
          <a:stretch/>
        </p:blipFill>
        <p:spPr>
          <a:xfrm>
            <a:off x="1556808" y="2920036"/>
            <a:ext cx="2775827" cy="1821977"/>
          </a:xfrm>
          <a:prstGeom prst="rect">
            <a:avLst/>
          </a:prstGeom>
        </p:spPr>
      </p:pic>
      <p:grpSp>
        <p:nvGrpSpPr>
          <p:cNvPr id="8" name="קבוצה 7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9" name="מלבן מעוגל 8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מלבן מעוגל 11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מעוגל 12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מעוגל 13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7736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Results – lights condition effect</a:t>
            </a:r>
            <a:endParaRPr dirty="0"/>
          </a:p>
        </p:txBody>
      </p:sp>
      <p:sp>
        <p:nvSpPr>
          <p:cNvPr id="327" name="Google Shape;327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sz="1600" dirty="0" smtClean="0"/>
              <a:t>As it turned out, the feature vectors behaving differently:</a:t>
            </a:r>
          </a:p>
          <a:p>
            <a:pPr marL="146050" indent="0">
              <a:buNone/>
            </a:pPr>
            <a:endParaRPr lang="en-US" sz="1600" dirty="0"/>
          </a:p>
          <a:p>
            <a:pPr marL="146050" indent="0">
              <a:buNone/>
            </a:pPr>
            <a:r>
              <a:rPr lang="en-US" sz="1600" dirty="0" smtClean="0"/>
              <a:t>              Bright illumination		              dark </a:t>
            </a:r>
            <a:r>
              <a:rPr lang="en-US" sz="1600" dirty="0"/>
              <a:t>illumination</a:t>
            </a:r>
          </a:p>
          <a:p>
            <a:pPr marL="146050" indent="0">
              <a:buNone/>
            </a:pPr>
            <a:r>
              <a:rPr lang="en-US" sz="1600" dirty="0" smtClean="0"/>
              <a:t>	</a:t>
            </a:r>
          </a:p>
          <a:p>
            <a:pPr marL="146050" indent="0">
              <a:buNone/>
            </a:pPr>
            <a:endParaRPr lang="en-US" sz="1600" dirty="0"/>
          </a:p>
          <a:p>
            <a:pPr marL="146050" indent="0">
              <a:buNone/>
            </a:pPr>
            <a:endParaRPr lang="en-US" sz="1600" dirty="0" smtClean="0"/>
          </a:p>
        </p:txBody>
      </p:sp>
      <p:grpSp>
        <p:nvGrpSpPr>
          <p:cNvPr id="8" name="קבוצה 7"/>
          <p:cNvGrpSpPr/>
          <p:nvPr/>
        </p:nvGrpSpPr>
        <p:grpSpPr>
          <a:xfrm>
            <a:off x="1631877" y="2634017"/>
            <a:ext cx="2619408" cy="2216789"/>
            <a:chOff x="1236085" y="2634017"/>
            <a:chExt cx="2619408" cy="2216789"/>
          </a:xfrm>
        </p:grpSpPr>
        <p:pic>
          <p:nvPicPr>
            <p:cNvPr id="5" name="תמונה 4"/>
            <p:cNvPicPr>
              <a:picLocks noChangeAspect="1"/>
            </p:cNvPicPr>
            <p:nvPr/>
          </p:nvPicPr>
          <p:blipFill rotWithShape="1">
            <a:blip r:embed="rId3"/>
            <a:srcRect r="50287" b="7857"/>
            <a:stretch/>
          </p:blipFill>
          <p:spPr>
            <a:xfrm>
              <a:off x="1236085" y="2634017"/>
              <a:ext cx="2619408" cy="2216789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01253" y="2634017"/>
              <a:ext cx="1685498" cy="27699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200" dirty="0" smtClean="0"/>
                <a:t>“park bench” class</a:t>
              </a:r>
              <a:endParaRPr lang="he-IL" sz="1200" dirty="0"/>
            </a:p>
          </p:txBody>
        </p:sp>
      </p:grpSp>
      <p:grpSp>
        <p:nvGrpSpPr>
          <p:cNvPr id="7" name="קבוצה 6"/>
          <p:cNvGrpSpPr/>
          <p:nvPr/>
        </p:nvGrpSpPr>
        <p:grpSpPr>
          <a:xfrm>
            <a:off x="1693293" y="2650193"/>
            <a:ext cx="2612584" cy="2200613"/>
            <a:chOff x="3665388" y="2650193"/>
            <a:chExt cx="2612584" cy="2200613"/>
          </a:xfrm>
        </p:grpSpPr>
        <p:pic>
          <p:nvPicPr>
            <p:cNvPr id="4" name="תמונה 3"/>
            <p:cNvPicPr>
              <a:picLocks noChangeAspect="1"/>
            </p:cNvPicPr>
            <p:nvPr/>
          </p:nvPicPr>
          <p:blipFill rotWithShape="1">
            <a:blip r:embed="rId3"/>
            <a:srcRect l="49617" r="521" b="8409"/>
            <a:stretch/>
          </p:blipFill>
          <p:spPr>
            <a:xfrm>
              <a:off x="3665388" y="2650196"/>
              <a:ext cx="2612584" cy="220061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3974201" y="2650193"/>
              <a:ext cx="1685498" cy="27699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200" dirty="0" smtClean="0"/>
                <a:t>“rocking chair” class</a:t>
              </a:r>
              <a:endParaRPr lang="he-IL" sz="1200" dirty="0"/>
            </a:p>
          </p:txBody>
        </p:sp>
      </p:grpSp>
      <p:grpSp>
        <p:nvGrpSpPr>
          <p:cNvPr id="13" name="קבוצה 12"/>
          <p:cNvGrpSpPr/>
          <p:nvPr/>
        </p:nvGrpSpPr>
        <p:grpSpPr>
          <a:xfrm>
            <a:off x="5077464" y="2650193"/>
            <a:ext cx="2551635" cy="2220346"/>
            <a:chOff x="5077464" y="2650193"/>
            <a:chExt cx="2551635" cy="2220346"/>
          </a:xfrm>
        </p:grpSpPr>
        <p:pic>
          <p:nvPicPr>
            <p:cNvPr id="11" name="תמונה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77464" y="2650193"/>
              <a:ext cx="2551635" cy="2220346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5349922" y="2650193"/>
              <a:ext cx="1617260" cy="27699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200" dirty="0" smtClean="0"/>
                <a:t>“park bench” class</a:t>
              </a:r>
              <a:endParaRPr lang="he-IL" sz="1200" dirty="0"/>
            </a:p>
          </p:txBody>
        </p:sp>
      </p:grpSp>
      <p:grpSp>
        <p:nvGrpSpPr>
          <p:cNvPr id="16" name="קבוצה 15"/>
          <p:cNvGrpSpPr/>
          <p:nvPr/>
        </p:nvGrpSpPr>
        <p:grpSpPr>
          <a:xfrm>
            <a:off x="5070640" y="2650193"/>
            <a:ext cx="2537987" cy="2215234"/>
            <a:chOff x="5070640" y="2650193"/>
            <a:chExt cx="2537987" cy="2215234"/>
          </a:xfrm>
        </p:grpSpPr>
        <p:pic>
          <p:nvPicPr>
            <p:cNvPr id="17" name="תמונה 16"/>
            <p:cNvPicPr>
              <a:picLocks noChangeAspect="1"/>
            </p:cNvPicPr>
            <p:nvPr/>
          </p:nvPicPr>
          <p:blipFill rotWithShape="1">
            <a:blip r:embed="rId5"/>
            <a:srcRect r="2618" b="656"/>
            <a:stretch/>
          </p:blipFill>
          <p:spPr>
            <a:xfrm>
              <a:off x="5070640" y="2650193"/>
              <a:ext cx="2537987" cy="2215234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5254388" y="2650193"/>
              <a:ext cx="1644555" cy="27699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200" dirty="0" smtClean="0"/>
                <a:t>“rocking chair” class</a:t>
              </a:r>
              <a:endParaRPr lang="he-IL" sz="1200" dirty="0"/>
            </a:p>
          </p:txBody>
        </p:sp>
      </p:grpSp>
      <p:grpSp>
        <p:nvGrpSpPr>
          <p:cNvPr id="20" name="קבוצה 19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21" name="מלבן מעוגל 20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מלבן מעוגל 21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3" name="מלבן מעוגל 22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4" name="מלבן מעוגל 23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5" name="מלבן מעוגל 24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6" name="מלבן מעוגל 25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45600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Results – lights condition effect</a:t>
            </a:r>
            <a:endParaRPr dirty="0"/>
          </a:p>
        </p:txBody>
      </p:sp>
      <p:sp>
        <p:nvSpPr>
          <p:cNvPr id="327" name="Google Shape;327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sz="1600" dirty="0" smtClean="0"/>
              <a:t>As it turned out, the feature vectors behaving differently:</a:t>
            </a:r>
          </a:p>
          <a:p>
            <a:pPr marL="146050" indent="0">
              <a:buNone/>
            </a:pPr>
            <a:endParaRPr lang="en-US" sz="1600" dirty="0"/>
          </a:p>
          <a:p>
            <a:pPr marL="146050" indent="0">
              <a:buNone/>
            </a:pPr>
            <a:r>
              <a:rPr lang="en-US" sz="1600" dirty="0" smtClean="0"/>
              <a:t>In other words, CNN feature vectors are not robust to different light conditions.</a:t>
            </a:r>
          </a:p>
          <a:p>
            <a:pPr marL="146050" indent="0">
              <a:buNone/>
            </a:pPr>
            <a:endParaRPr lang="en-US" sz="1600" dirty="0"/>
          </a:p>
          <a:p>
            <a:pPr marL="146050" indent="0">
              <a:buNone/>
            </a:pPr>
            <a:r>
              <a:rPr lang="en-US" sz="1600" dirty="0"/>
              <a:t>The inference task in dark environment </a:t>
            </a:r>
            <a:r>
              <a:rPr lang="en-US" sz="1600" dirty="0" smtClean="0"/>
              <a:t>produced </a:t>
            </a:r>
            <a:r>
              <a:rPr lang="en-US" sz="1600" dirty="0"/>
              <a:t>estimation that was</a:t>
            </a:r>
          </a:p>
          <a:p>
            <a:pPr marL="146050" indent="0">
              <a:buNone/>
            </a:pPr>
            <a:r>
              <a:rPr lang="en-US" sz="1600" dirty="0"/>
              <a:t>only a little better than </a:t>
            </a:r>
            <a:r>
              <a:rPr lang="en-US" sz="1600" dirty="0" err="1"/>
              <a:t>odometry</a:t>
            </a:r>
            <a:r>
              <a:rPr lang="en-US" sz="1600" dirty="0"/>
              <a:t> </a:t>
            </a:r>
            <a:r>
              <a:rPr lang="en-US" sz="1600" dirty="0" smtClean="0"/>
              <a:t>drift.</a:t>
            </a:r>
          </a:p>
          <a:p>
            <a:pPr marL="146050" indent="0">
              <a:buNone/>
            </a:pPr>
            <a:endParaRPr lang="en-US" sz="1600" dirty="0"/>
          </a:p>
          <a:p>
            <a:pPr marL="146050" indent="0">
              <a:buNone/>
            </a:pPr>
            <a:r>
              <a:rPr lang="en-US" sz="1600" dirty="0" smtClean="0"/>
              <a:t>This is not entirely surprising, since the CNN trained on “bright skies data” only.</a:t>
            </a:r>
          </a:p>
          <a:p>
            <a:pPr marL="146050" indent="0">
              <a:buNone/>
            </a:pPr>
            <a:endParaRPr lang="en-US" sz="1600" dirty="0"/>
          </a:p>
          <a:p>
            <a:pPr marL="146050" indent="0">
              <a:buNone/>
            </a:pPr>
            <a:endParaRPr lang="en-US" sz="1600" dirty="0" smtClean="0"/>
          </a:p>
        </p:txBody>
      </p:sp>
      <p:grpSp>
        <p:nvGrpSpPr>
          <p:cNvPr id="18" name="קבוצה 17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19" name="מלבן מעוגל 18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מלבן מעוגל 19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מלבן מעוגל 20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מלבן מעוגל 21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3" name="מלבן מעוגל 22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4" name="מלבן מעוגל 23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  <p:pic>
        <p:nvPicPr>
          <p:cNvPr id="3" name="תמונה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4227" y="220294"/>
            <a:ext cx="2132134" cy="179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631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Summary  - conclusions </a:t>
            </a:r>
            <a:endParaRPr dirty="0"/>
          </a:p>
        </p:txBody>
      </p:sp>
      <p:sp>
        <p:nvSpPr>
          <p:cNvPr id="327" name="Google Shape;327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3729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CNN features are </a:t>
            </a:r>
            <a:r>
              <a:rPr lang="en-US" sz="1600" dirty="0" smtClean="0"/>
              <a:t>highly viewpoint-dependent.</a:t>
            </a:r>
          </a:p>
          <a:p>
            <a:endParaRPr lang="en-US" sz="1600" dirty="0" smtClean="0"/>
          </a:p>
          <a:p>
            <a:r>
              <a:rPr lang="en-US" sz="1600" dirty="0"/>
              <a:t>their generative model can be </a:t>
            </a:r>
            <a:r>
              <a:rPr lang="en-US" sz="1600" dirty="0" smtClean="0"/>
              <a:t>successfully learned </a:t>
            </a:r>
            <a:r>
              <a:rPr lang="en-US" sz="1600" dirty="0"/>
              <a:t>via neural </a:t>
            </a:r>
            <a:r>
              <a:rPr lang="en-US" sz="1600" dirty="0" smtClean="0"/>
              <a:t>network.</a:t>
            </a:r>
          </a:p>
          <a:p>
            <a:endParaRPr lang="en-US" sz="1600" dirty="0" smtClean="0"/>
          </a:p>
          <a:p>
            <a:r>
              <a:rPr lang="en-US" sz="1600" dirty="0"/>
              <a:t>such model can be used to localize robot trajectory as </a:t>
            </a:r>
            <a:r>
              <a:rPr lang="en-US" sz="1600" dirty="0" smtClean="0"/>
              <a:t>Gaussian factor </a:t>
            </a:r>
            <a:r>
              <a:rPr lang="en-US" sz="1600" dirty="0"/>
              <a:t>in Bayesian </a:t>
            </a:r>
            <a:r>
              <a:rPr lang="en-US" sz="1600" dirty="0" smtClean="0"/>
              <a:t>estimation.</a:t>
            </a:r>
          </a:p>
        </p:txBody>
      </p:sp>
      <p:grpSp>
        <p:nvGrpSpPr>
          <p:cNvPr id="4" name="קבוצה 3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5" name="מלבן מעוגל 4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מלבן מעוגל 5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926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Summary  - strengths</a:t>
            </a:r>
            <a:endParaRPr dirty="0"/>
          </a:p>
        </p:txBody>
      </p:sp>
      <p:sp>
        <p:nvSpPr>
          <p:cNvPr id="327" name="Google Shape;327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3729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2750" indent="-285750">
              <a:buSzPts val="1600"/>
            </a:pPr>
            <a:r>
              <a:rPr lang="en-US" sz="1600" dirty="0" smtClean="0"/>
              <a:t>The suggested </a:t>
            </a:r>
            <a:r>
              <a:rPr lang="en-US" sz="1600" dirty="0"/>
              <a:t>approach does not require to solve the challenging data association </a:t>
            </a:r>
            <a:r>
              <a:rPr lang="en-US" sz="1600" dirty="0" smtClean="0"/>
              <a:t>problem (Efficiency)</a:t>
            </a:r>
            <a:endParaRPr lang="en-US" sz="1600" dirty="0" smtClean="0"/>
          </a:p>
          <a:p>
            <a:pPr marL="412750" indent="-285750">
              <a:buSzPts val="1600"/>
            </a:pPr>
            <a:endParaRPr lang="en-US" sz="1600" dirty="0" smtClean="0"/>
          </a:p>
          <a:p>
            <a:pPr marL="412750" indent="-285750">
              <a:buSzPts val="1600"/>
            </a:pPr>
            <a:r>
              <a:rPr lang="en-US" sz="1600" dirty="0" smtClean="0"/>
              <a:t>Easy inference process (learned pdf is unimodal).</a:t>
            </a:r>
          </a:p>
          <a:p>
            <a:pPr marL="412750" indent="-285750">
              <a:buSzPts val="1600"/>
            </a:pPr>
            <a:endParaRPr lang="en-US" sz="1600" dirty="0" smtClean="0"/>
          </a:p>
          <a:p>
            <a:pPr marL="412750" indent="-285750">
              <a:buSzPts val="1600"/>
            </a:pPr>
            <a:r>
              <a:rPr lang="en-US" sz="1600" dirty="0" smtClean="0"/>
              <a:t>Unlike many related works, here uncertainty estimation is not been ignored.</a:t>
            </a:r>
            <a:endParaRPr lang="en-US" sz="1600" dirty="0" smtClean="0"/>
          </a:p>
          <a:p>
            <a:pPr marL="412750" indent="-285750">
              <a:buSzPts val="1600"/>
            </a:pPr>
            <a:endParaRPr lang="en-US" sz="1600" dirty="0" smtClean="0"/>
          </a:p>
          <a:p>
            <a:pPr marL="412750" indent="-285750">
              <a:buSzPts val="1600"/>
            </a:pPr>
            <a:r>
              <a:rPr lang="en-US" sz="1600" dirty="0" smtClean="0"/>
              <a:t>Robustness to classifier quality.</a:t>
            </a:r>
          </a:p>
          <a:p>
            <a:pPr marL="127000" indent="0">
              <a:buSzPts val="1600"/>
              <a:buNone/>
            </a:pPr>
            <a:endParaRPr lang="en-US" sz="1600" dirty="0"/>
          </a:p>
        </p:txBody>
      </p:sp>
      <p:grpSp>
        <p:nvGrpSpPr>
          <p:cNvPr id="5" name="קבוצה 4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6" name="מלבן מעוגל 5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86535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Summary  - weaknesses</a:t>
            </a:r>
            <a:endParaRPr dirty="0"/>
          </a:p>
        </p:txBody>
      </p:sp>
      <p:sp>
        <p:nvSpPr>
          <p:cNvPr id="327" name="Google Shape;327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3729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2750" indent="-285750">
              <a:buSzPts val="1600"/>
            </a:pPr>
            <a:r>
              <a:rPr lang="en-US" sz="1600" dirty="0" smtClean="0"/>
              <a:t>Environment has to be Known.</a:t>
            </a:r>
          </a:p>
          <a:p>
            <a:pPr marL="412750" indent="-285750">
              <a:buSzPts val="1600"/>
            </a:pPr>
            <a:endParaRPr lang="en-US" sz="1600" dirty="0" smtClean="0"/>
          </a:p>
          <a:p>
            <a:pPr marL="412750" indent="-285750">
              <a:buSzPts val="1600"/>
            </a:pPr>
            <a:r>
              <a:rPr lang="en-US" sz="1600" dirty="0" smtClean="0"/>
              <a:t>The approach was tested on a very simple (and not realistic) environment.</a:t>
            </a:r>
          </a:p>
          <a:p>
            <a:pPr marL="412750" indent="-285750">
              <a:buSzPts val="1600"/>
            </a:pPr>
            <a:endParaRPr lang="en-US" sz="1600" dirty="0" smtClean="0"/>
          </a:p>
          <a:p>
            <a:pPr marL="412750" indent="-285750">
              <a:buSzPts val="1600"/>
            </a:pPr>
            <a:r>
              <a:rPr lang="en-US" sz="1600" dirty="0" smtClean="0"/>
              <a:t>The environment Is simulated using unreal Engine (Images samples are deterministic).</a:t>
            </a:r>
          </a:p>
          <a:p>
            <a:pPr marL="412750" indent="-285750">
              <a:buSzPts val="1600"/>
            </a:pPr>
            <a:endParaRPr lang="en-US" sz="1600" dirty="0" smtClean="0"/>
          </a:p>
          <a:p>
            <a:pPr marL="412750" indent="-285750">
              <a:buSzPts val="1600"/>
            </a:pPr>
            <a:r>
              <a:rPr lang="en-US" sz="1600" dirty="0" smtClean="0"/>
              <a:t>Gaussian distribution assumption.</a:t>
            </a:r>
          </a:p>
          <a:p>
            <a:pPr marL="412750" indent="-285750">
              <a:buSzPts val="1600"/>
            </a:pPr>
            <a:endParaRPr lang="en-US" sz="1600" dirty="0" smtClean="0"/>
          </a:p>
          <a:p>
            <a:pPr marL="412750" indent="-285750">
              <a:buSzPts val="1600"/>
            </a:pPr>
            <a:r>
              <a:rPr lang="en-US" sz="1600" dirty="0" smtClean="0"/>
              <a:t>Lake of robustness to different light conditions.</a:t>
            </a:r>
            <a:endParaRPr sz="1600" dirty="0"/>
          </a:p>
        </p:txBody>
      </p:sp>
      <p:grpSp>
        <p:nvGrpSpPr>
          <p:cNvPr id="4" name="קבוצה 3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5" name="מלבן מעוגל 4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מלבן מעוגל 5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68783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Any Questions?</a:t>
            </a:r>
            <a:endParaRPr dirty="0"/>
          </a:p>
        </p:txBody>
      </p:sp>
      <p:sp>
        <p:nvSpPr>
          <p:cNvPr id="327" name="Google Shape;327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3729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2750" indent="-285750">
              <a:buSzPts val="1600"/>
            </a:pPr>
            <a:endParaRPr sz="1600" dirty="0"/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994" y="1528546"/>
            <a:ext cx="3372823" cy="334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85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dirty="0"/>
              <a:t>Agenda</a:t>
            </a:r>
            <a:endParaRPr dirty="0"/>
          </a:p>
        </p:txBody>
      </p:sp>
      <p:grpSp>
        <p:nvGrpSpPr>
          <p:cNvPr id="11" name="קבוצה 10"/>
          <p:cNvGrpSpPr/>
          <p:nvPr/>
        </p:nvGrpSpPr>
        <p:grpSpPr>
          <a:xfrm>
            <a:off x="3432411" y="1291867"/>
            <a:ext cx="1883391" cy="3380631"/>
            <a:chOff x="5063319" y="1392072"/>
            <a:chExt cx="1883391" cy="3380631"/>
          </a:xfrm>
        </p:grpSpPr>
        <p:sp>
          <p:nvSpPr>
            <p:cNvPr id="2" name="מלבן מעוגל 1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" name="מלבן מעוגל 2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מלבן מעוגל 5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5206620" y="1728981"/>
              <a:ext cx="1596788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I</a:t>
              </a:r>
              <a:r>
                <a:rPr lang="en-US" sz="1800" dirty="0" smtClean="0">
                  <a:solidFill>
                    <a:schemeClr val="bg1"/>
                  </a:solidFill>
                </a:rPr>
                <a:t>ntroduction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206620" y="2356644"/>
              <a:ext cx="1596788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Prob. </a:t>
              </a:r>
              <a:r>
                <a:rPr lang="en-US" dirty="0">
                  <a:solidFill>
                    <a:schemeClr val="bg1"/>
                  </a:solidFill>
                </a:rPr>
                <a:t>formulation</a:t>
              </a:r>
            </a:p>
            <a:p>
              <a:endParaRPr lang="he-IL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06620" y="2893368"/>
              <a:ext cx="1596788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</a:rPr>
                <a:t>Approach</a:t>
              </a:r>
              <a:r>
                <a:rPr lang="en-US" dirty="0" smtClean="0"/>
                <a:t> </a:t>
              </a:r>
              <a:endParaRPr lang="he-IL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15716" y="3509800"/>
              <a:ext cx="1596788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4074861"/>
              <a:ext cx="1596788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</a:rPr>
                <a:t>Summary </a:t>
              </a:r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3594094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קבוצה 4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6" name="מלבן מעוגל 5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/>
              <a:t>Introduction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0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" name="Google Shape;141;p14"/>
          <p:cNvSpPr txBox="1">
            <a:spLocks/>
          </p:cNvSpPr>
          <p:nvPr/>
        </p:nvSpPr>
        <p:spPr>
          <a:xfrm>
            <a:off x="1297500" y="1091821"/>
            <a:ext cx="7038900" cy="3435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sz="1800" dirty="0"/>
              <a:t>Inferring a system state from multiple measurements, </a:t>
            </a:r>
            <a:r>
              <a:rPr lang="en-US" sz="1800" dirty="0" smtClean="0"/>
              <a:t>is </a:t>
            </a:r>
            <a:r>
              <a:rPr lang="en-US" sz="1800" dirty="0"/>
              <a:t>a </a:t>
            </a:r>
            <a:r>
              <a:rPr lang="en-US" sz="1800" dirty="0" smtClean="0"/>
              <a:t>fundamental problem in </a:t>
            </a:r>
            <a:r>
              <a:rPr lang="en-US" sz="1800" dirty="0"/>
              <a:t>robotics</a:t>
            </a:r>
            <a:r>
              <a:rPr lang="en-US" sz="1800" dirty="0" smtClean="0"/>
              <a:t>.</a:t>
            </a:r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pPr marL="146050" indent="0">
              <a:buNone/>
            </a:pPr>
            <a:r>
              <a:rPr lang="en-US" sz="1800" dirty="0" smtClean="0"/>
              <a:t>The above may become very challenging when </a:t>
            </a:r>
            <a:r>
              <a:rPr lang="en-US" sz="1800" dirty="0"/>
              <a:t>the measurements are high-dimensional (e.g. images).</a:t>
            </a:r>
            <a:endParaRPr lang="en-US" sz="1800" dirty="0" smtClean="0"/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385" y="1519866"/>
            <a:ext cx="1861845" cy="1613966"/>
          </a:xfrm>
          <a:prstGeom prst="rect">
            <a:avLst/>
          </a:prstGeom>
        </p:spPr>
      </p:pic>
      <p:pic>
        <p:nvPicPr>
          <p:cNvPr id="3" name="תמונה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4979" y="3488153"/>
            <a:ext cx="2441289" cy="15304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/>
              <a:t>Introduction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0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" name="Google Shape;141;p14"/>
          <p:cNvSpPr txBox="1">
            <a:spLocks/>
          </p:cNvSpPr>
          <p:nvPr/>
        </p:nvSpPr>
        <p:spPr>
          <a:xfrm>
            <a:off x="1297500" y="1091821"/>
            <a:ext cx="7038900" cy="3435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sz="1800" dirty="0"/>
              <a:t>A common approach to deal with images is by producing</a:t>
            </a:r>
          </a:p>
          <a:p>
            <a:pPr marL="146050" indent="0">
              <a:buNone/>
            </a:pPr>
            <a:r>
              <a:rPr lang="en-US" sz="1800" dirty="0" smtClean="0"/>
              <a:t>from </a:t>
            </a:r>
            <a:r>
              <a:rPr lang="en-US" sz="1800" dirty="0"/>
              <a:t>them visual features </a:t>
            </a:r>
            <a:r>
              <a:rPr lang="en-US" sz="1800" dirty="0" smtClean="0"/>
              <a:t>(as in “SIFT”). </a:t>
            </a:r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pPr marL="146050" indent="0">
              <a:buNone/>
            </a:pPr>
            <a:endParaRPr lang="en-US" sz="1800" dirty="0" smtClean="0"/>
          </a:p>
          <a:p>
            <a:pPr marL="146050" indent="0">
              <a:buNone/>
            </a:pPr>
            <a:endParaRPr lang="en-US" sz="1800" dirty="0" smtClean="0"/>
          </a:p>
          <a:p>
            <a:pPr marL="146050" indent="0">
              <a:buNone/>
            </a:pPr>
            <a:r>
              <a:rPr lang="en-US" sz="1800" dirty="0" smtClean="0"/>
              <a:t>One can utilize this features to localize </a:t>
            </a:r>
          </a:p>
          <a:p>
            <a:pPr marL="146050" indent="0">
              <a:buNone/>
            </a:pPr>
            <a:r>
              <a:rPr lang="en-US" sz="1800" dirty="0" smtClean="0"/>
              <a:t>the </a:t>
            </a:r>
            <a:r>
              <a:rPr lang="en-US" sz="1800" dirty="0"/>
              <a:t>robot </a:t>
            </a:r>
            <a:r>
              <a:rPr lang="en-US" sz="1800" dirty="0" smtClean="0"/>
              <a:t>pose, </a:t>
            </a:r>
            <a:r>
              <a:rPr lang="en-US" sz="1800" dirty="0"/>
              <a:t>via triangulation and </a:t>
            </a:r>
            <a:r>
              <a:rPr lang="en-US" sz="1800" dirty="0" smtClean="0"/>
              <a:t>multi-view geometry</a:t>
            </a:r>
            <a:r>
              <a:rPr lang="en-US" sz="1800" dirty="0"/>
              <a:t>.</a:t>
            </a:r>
            <a:endParaRPr lang="en-US" sz="1800" dirty="0" smtClean="0"/>
          </a:p>
        </p:txBody>
      </p:sp>
      <p:grpSp>
        <p:nvGrpSpPr>
          <p:cNvPr id="5" name="קבוצה 4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6" name="מלבן מעוגל 5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  <p:pic>
        <p:nvPicPr>
          <p:cNvPr id="2" name="תמונה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330" y="1605632"/>
            <a:ext cx="2738070" cy="206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92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/>
              <a:t>Introduction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0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" name="Google Shape;141;p14"/>
          <p:cNvSpPr txBox="1">
            <a:spLocks/>
          </p:cNvSpPr>
          <p:nvPr/>
        </p:nvSpPr>
        <p:spPr>
          <a:xfrm>
            <a:off x="1297500" y="1091821"/>
            <a:ext cx="7038900" cy="3435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sz="1800" dirty="0"/>
              <a:t>However, such geometric methods have </a:t>
            </a:r>
            <a:r>
              <a:rPr lang="en-US" sz="1800" dirty="0" smtClean="0"/>
              <a:t>significant weaknesses: </a:t>
            </a:r>
          </a:p>
          <a:p>
            <a:pPr marL="146050" indent="0">
              <a:buNone/>
            </a:pPr>
            <a:endParaRPr lang="en-US" sz="1800" dirty="0" smtClean="0"/>
          </a:p>
          <a:p>
            <a:r>
              <a:rPr lang="en-US" sz="1800" dirty="0" smtClean="0"/>
              <a:t>The </a:t>
            </a:r>
            <a:r>
              <a:rPr lang="en-US" sz="1800" dirty="0"/>
              <a:t>landmarks are not always robustly </a:t>
            </a:r>
            <a:r>
              <a:rPr lang="en-US" sz="1800" dirty="0" smtClean="0"/>
              <a:t>detected w.r.t</a:t>
            </a:r>
            <a:r>
              <a:rPr lang="en-US" sz="1800" dirty="0"/>
              <a:t>. changing environment </a:t>
            </a:r>
            <a:r>
              <a:rPr lang="en-US" sz="1800" dirty="0" smtClean="0"/>
              <a:t>conditions.</a:t>
            </a:r>
          </a:p>
          <a:p>
            <a:pPr marL="146050" indent="0">
              <a:buNone/>
            </a:pPr>
            <a:endParaRPr lang="en-US" sz="1800" dirty="0" smtClean="0"/>
          </a:p>
          <a:p>
            <a:r>
              <a:rPr lang="en-US" sz="1800" dirty="0"/>
              <a:t>L</a:t>
            </a:r>
            <a:r>
              <a:rPr lang="en-US" sz="1800" dirty="0" smtClean="0"/>
              <a:t>andmark-based techniques </a:t>
            </a:r>
            <a:r>
              <a:rPr lang="en-US" sz="1800" dirty="0"/>
              <a:t>require determining data</a:t>
            </a:r>
          </a:p>
          <a:p>
            <a:pPr marL="146050" indent="0">
              <a:buNone/>
            </a:pPr>
            <a:r>
              <a:rPr lang="en-US" sz="1800" dirty="0" smtClean="0"/>
              <a:t>       association. This </a:t>
            </a:r>
            <a:r>
              <a:rPr lang="en-US" sz="1800" dirty="0"/>
              <a:t>process is tough and prone to </a:t>
            </a:r>
            <a:r>
              <a:rPr lang="en-US" sz="1800" dirty="0" smtClean="0"/>
              <a:t>mistakes.</a:t>
            </a:r>
            <a:endParaRPr lang="en-US" sz="1800" dirty="0"/>
          </a:p>
        </p:txBody>
      </p:sp>
      <p:grpSp>
        <p:nvGrpSpPr>
          <p:cNvPr id="5" name="קבוצה 4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6" name="מלבן מעוגל 5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  <p:pic>
        <p:nvPicPr>
          <p:cNvPr id="2" name="תמונה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8256" y="3471779"/>
            <a:ext cx="2938609" cy="145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87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/>
              <a:t>Introduction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0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" name="Google Shape;141;p14"/>
          <p:cNvSpPr txBox="1">
            <a:spLocks/>
          </p:cNvSpPr>
          <p:nvPr/>
        </p:nvSpPr>
        <p:spPr>
          <a:xfrm>
            <a:off x="1297500" y="1091821"/>
            <a:ext cx="7038900" cy="3435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sz="1800" dirty="0" smtClean="0"/>
              <a:t>This paper presents an alternative </a:t>
            </a:r>
            <a:r>
              <a:rPr lang="en-US" sz="1800" dirty="0"/>
              <a:t>approach </a:t>
            </a:r>
            <a:r>
              <a:rPr lang="en-US" sz="1800" dirty="0" smtClean="0"/>
              <a:t>that instead </a:t>
            </a:r>
            <a:r>
              <a:rPr lang="en-US" sz="1800" dirty="0"/>
              <a:t>uses</a:t>
            </a:r>
          </a:p>
          <a:p>
            <a:pPr marL="146050" indent="0">
              <a:buNone/>
            </a:pPr>
            <a:r>
              <a:rPr lang="en-US" sz="1800" dirty="0"/>
              <a:t>short descriptors of </a:t>
            </a:r>
            <a:r>
              <a:rPr lang="en-US" sz="1800" dirty="0" smtClean="0"/>
              <a:t>images</a:t>
            </a:r>
            <a:r>
              <a:rPr lang="en-US" sz="1800" dirty="0"/>
              <a:t> </a:t>
            </a:r>
            <a:r>
              <a:rPr lang="en-US" sz="1800" dirty="0" smtClean="0"/>
              <a:t>produced </a:t>
            </a:r>
            <a:r>
              <a:rPr lang="en-US" sz="1800" dirty="0"/>
              <a:t>by a convolutional neural network (</a:t>
            </a:r>
            <a:r>
              <a:rPr lang="en-US" sz="1800" dirty="0" smtClean="0"/>
              <a:t>CNN). </a:t>
            </a:r>
          </a:p>
          <a:p>
            <a:pPr marL="146050" indent="0">
              <a:buNone/>
            </a:pPr>
            <a:r>
              <a:rPr lang="en-US" sz="1800" dirty="0" smtClean="0"/>
              <a:t>T</a:t>
            </a:r>
            <a:r>
              <a:rPr lang="en-US" sz="1800" dirty="0"/>
              <a:t>his descriptors known as </a:t>
            </a:r>
            <a:r>
              <a:rPr lang="en-US" sz="1800" dirty="0" smtClean="0"/>
              <a:t>“feature vectors”.</a:t>
            </a:r>
          </a:p>
          <a:p>
            <a:pPr marL="146050" indent="0">
              <a:buNone/>
            </a:pPr>
            <a:endParaRPr lang="en-US" sz="1800" dirty="0"/>
          </a:p>
          <a:p>
            <a:pPr marL="146050" indent="0">
              <a:buNone/>
            </a:pPr>
            <a:endParaRPr lang="en-US" sz="1800" dirty="0" smtClean="0"/>
          </a:p>
          <a:p>
            <a:pPr marL="146050" indent="0">
              <a:buNone/>
            </a:pPr>
            <a:endParaRPr lang="en-US" sz="1800" dirty="0"/>
          </a:p>
        </p:txBody>
      </p:sp>
      <p:grpSp>
        <p:nvGrpSpPr>
          <p:cNvPr id="5" name="קבוצה 4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6" name="מלבן מעוגל 5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  <p:pic>
        <p:nvPicPr>
          <p:cNvPr id="2" name="תמונה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459" y="2927788"/>
            <a:ext cx="5737178" cy="1686265"/>
          </a:xfrm>
          <a:prstGeom prst="rect">
            <a:avLst/>
          </a:prstGeom>
        </p:spPr>
      </p:pic>
      <p:sp>
        <p:nvSpPr>
          <p:cNvPr id="3" name="מלבן מעוגל 2"/>
          <p:cNvSpPr/>
          <p:nvPr/>
        </p:nvSpPr>
        <p:spPr>
          <a:xfrm rot="18893263">
            <a:off x="6654383" y="3252700"/>
            <a:ext cx="210021" cy="1073301"/>
          </a:xfrm>
          <a:prstGeom prst="roundRect">
            <a:avLst/>
          </a:prstGeom>
          <a:solidFill>
            <a:srgbClr val="FFFF00">
              <a:alpha val="5000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20" name="קבוצה 19"/>
          <p:cNvGrpSpPr/>
          <p:nvPr/>
        </p:nvGrpSpPr>
        <p:grpSpPr>
          <a:xfrm>
            <a:off x="6871648" y="2275220"/>
            <a:ext cx="1617259" cy="1328144"/>
            <a:chOff x="6871648" y="2275220"/>
            <a:chExt cx="1617259" cy="1328144"/>
          </a:xfrm>
        </p:grpSpPr>
        <p:sp>
          <p:nvSpPr>
            <p:cNvPr id="18" name="הסבר ענן 17"/>
            <p:cNvSpPr/>
            <p:nvPr/>
          </p:nvSpPr>
          <p:spPr>
            <a:xfrm>
              <a:off x="6871648" y="2275220"/>
              <a:ext cx="1617259" cy="1328144"/>
            </a:xfrm>
            <a:prstGeom prst="cloudCallout">
              <a:avLst>
                <a:gd name="adj1" fmla="val -38133"/>
                <a:gd name="adj2" fmla="val 640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124131" y="2562755"/>
              <a:ext cx="1112293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</a:rPr>
                <a:t>“Feature vector”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831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/>
              <a:t>Introduction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0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" name="Google Shape;141;p14"/>
          <p:cNvSpPr txBox="1">
            <a:spLocks/>
          </p:cNvSpPr>
          <p:nvPr/>
        </p:nvSpPr>
        <p:spPr>
          <a:xfrm>
            <a:off x="1297500" y="1091821"/>
            <a:ext cx="7038900" cy="3435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sz="1800" dirty="0" smtClean="0"/>
              <a:t>These </a:t>
            </a:r>
            <a:r>
              <a:rPr lang="en-US" sz="1800" dirty="0" smtClean="0"/>
              <a:t>“feature vectors” </a:t>
            </a:r>
            <a:r>
              <a:rPr lang="en-US" sz="1800" dirty="0"/>
              <a:t>are </a:t>
            </a:r>
            <a:r>
              <a:rPr lang="en-US" sz="1800" dirty="0" smtClean="0"/>
              <a:t>viewpoint-dependent. </a:t>
            </a:r>
          </a:p>
          <a:p>
            <a:pPr marL="146050" indent="0">
              <a:buNone/>
            </a:pPr>
            <a:endParaRPr lang="en-US" sz="1800" dirty="0" smtClean="0"/>
          </a:p>
          <a:p>
            <a:pPr marL="146050" indent="0">
              <a:buNone/>
            </a:pPr>
            <a:endParaRPr lang="en-US" sz="1800" dirty="0"/>
          </a:p>
          <a:p>
            <a:pPr marL="146050" indent="0">
              <a:buNone/>
            </a:pPr>
            <a:endParaRPr lang="en-US" sz="1800" dirty="0" smtClean="0"/>
          </a:p>
          <a:p>
            <a:pPr marL="146050" indent="0">
              <a:buNone/>
            </a:pPr>
            <a:endParaRPr lang="en-US" sz="1800" dirty="0" smtClean="0"/>
          </a:p>
          <a:p>
            <a:pPr marL="146050" indent="0">
              <a:buNone/>
            </a:pPr>
            <a:endParaRPr lang="en-US" sz="1800" dirty="0"/>
          </a:p>
          <a:p>
            <a:pPr marL="146050" indent="0">
              <a:buNone/>
            </a:pPr>
            <a:endParaRPr lang="en-US" sz="1800" dirty="0" smtClean="0"/>
          </a:p>
          <a:p>
            <a:pPr marL="146050" indent="0">
              <a:buNone/>
            </a:pPr>
            <a:endParaRPr lang="en-US" sz="1800" dirty="0"/>
          </a:p>
          <a:p>
            <a:pPr marL="146050" indent="0">
              <a:buNone/>
            </a:pPr>
            <a:endParaRPr lang="en-US" sz="1800" dirty="0" smtClean="0"/>
          </a:p>
          <a:p>
            <a:pPr marL="146050" indent="0">
              <a:buNone/>
            </a:pPr>
            <a:r>
              <a:rPr lang="en-US" sz="1800" dirty="0" smtClean="0"/>
              <a:t>Thus, we can </a:t>
            </a:r>
            <a:r>
              <a:rPr lang="en-US" sz="1800" dirty="0"/>
              <a:t>perform robot localization by utilizing </a:t>
            </a:r>
            <a:r>
              <a:rPr lang="en-US" sz="1800" dirty="0" smtClean="0"/>
              <a:t>this information.</a:t>
            </a:r>
            <a:endParaRPr lang="en-US" sz="1800" dirty="0"/>
          </a:p>
        </p:txBody>
      </p:sp>
      <p:grpSp>
        <p:nvGrpSpPr>
          <p:cNvPr id="5" name="קבוצה 4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6" name="מלבן מעוגל 5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  <p:pic>
        <p:nvPicPr>
          <p:cNvPr id="2" name="תמונה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0149" y="1692323"/>
            <a:ext cx="3474563" cy="2191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13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formulation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Google Shape;327;p4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27000" lvl="0" indent="0" algn="l" rtl="0">
                  <a:spcBef>
                    <a:spcPts val="0"/>
                  </a:spcBef>
                  <a:spcAft>
                    <a:spcPts val="0"/>
                  </a:spcAft>
                  <a:buSzPts val="1600"/>
                  <a:buNone/>
                </a:pPr>
                <a:r>
                  <a:rPr lang="en-US" sz="1600" u="sng" dirty="0" smtClean="0"/>
                  <a:t>Definitions</a:t>
                </a:r>
                <a:r>
                  <a:rPr lang="en-US" sz="1600" dirty="0" smtClean="0"/>
                  <a:t>:</a:t>
                </a:r>
              </a:p>
              <a:p>
                <a:pPr marL="127000" lvl="0" indent="0" algn="l" rtl="0">
                  <a:spcBef>
                    <a:spcPts val="0"/>
                  </a:spcBef>
                  <a:spcAft>
                    <a:spcPts val="0"/>
                  </a:spcAft>
                  <a:buSzPts val="1600"/>
                  <a:buNone/>
                </a:pPr>
                <a:endParaRPr lang="en-US" sz="1600" dirty="0"/>
              </a:p>
              <a:p>
                <a:pPr marL="127000" lvl="0" indent="0">
                  <a:buSzPts val="1600"/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 smtClean="0"/>
                  <a:t>  -  The </a:t>
                </a:r>
                <a:r>
                  <a:rPr lang="en-US" sz="1600" dirty="0"/>
                  <a:t>robot pose at time step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1600" dirty="0" smtClean="0"/>
                  <a:t>.</a:t>
                </a:r>
              </a:p>
              <a:p>
                <a:pPr marL="127000" lvl="0" indent="0">
                  <a:buSzPts val="1600"/>
                  <a:buNone/>
                </a:pPr>
                <a:endParaRPr lang="en-US" sz="1600" dirty="0" smtClean="0"/>
              </a:p>
              <a:p>
                <a:pPr marL="127000" lvl="0" indent="0">
                  <a:buSzPts val="1600"/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1600" dirty="0" smtClean="0"/>
                  <a:t>  -  Accumulative </a:t>
                </a:r>
                <a:r>
                  <a:rPr lang="en-US" sz="1600" dirty="0"/>
                  <a:t>pose </a:t>
                </a:r>
                <a:r>
                  <a:rPr lang="en-US" sz="1600" dirty="0" smtClean="0"/>
                  <a:t>vector </a:t>
                </a:r>
                <a:r>
                  <a:rPr lang="en-US" sz="1600" dirty="0"/>
                  <a:t>(</a:t>
                </a:r>
                <a:r>
                  <a:rPr lang="en-US" sz="1600" dirty="0" smtClean="0"/>
                  <a:t>trajectory) until current time k.</a:t>
                </a:r>
              </a:p>
              <a:p>
                <a:pPr marL="127000" lvl="0" indent="0">
                  <a:buSzPts val="1600"/>
                  <a:buNone/>
                </a:pPr>
                <a:endParaRPr lang="en-US" sz="1600" dirty="0"/>
              </a:p>
              <a:p>
                <a:pPr marL="127000" lvl="0" indent="0">
                  <a:buSzPts val="1600"/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</m:sSup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600" dirty="0" smtClean="0"/>
                  <a:t>  -  Factor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1600" dirty="0" smtClean="0"/>
                  <a:t> (represents a measurement model), involving positions up to time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1600" dirty="0" smtClean="0"/>
                  <a:t>.</a:t>
                </a:r>
                <a:endParaRPr sz="1600" dirty="0"/>
              </a:p>
            </p:txBody>
          </p:sp>
        </mc:Choice>
        <mc:Fallback xmlns="">
          <p:sp>
            <p:nvSpPr>
              <p:cNvPr id="327" name="Google Shape;327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97500" y="1567550"/>
                <a:ext cx="7038900" cy="291120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קבוצה 3"/>
          <p:cNvGrpSpPr/>
          <p:nvPr/>
        </p:nvGrpSpPr>
        <p:grpSpPr>
          <a:xfrm>
            <a:off x="147189" y="1692323"/>
            <a:ext cx="1101581" cy="3050688"/>
            <a:chOff x="5063319" y="1392072"/>
            <a:chExt cx="1883391" cy="3380631"/>
          </a:xfrm>
        </p:grpSpPr>
        <p:sp>
          <p:nvSpPr>
            <p:cNvPr id="5" name="מלבן מעוגל 4"/>
            <p:cNvSpPr/>
            <p:nvPr/>
          </p:nvSpPr>
          <p:spPr>
            <a:xfrm>
              <a:off x="5063319" y="1392072"/>
              <a:ext cx="1883391" cy="33806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מלבן מעוגל 5"/>
            <p:cNvSpPr/>
            <p:nvPr/>
          </p:nvSpPr>
          <p:spPr>
            <a:xfrm>
              <a:off x="5206620" y="1705408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 מעוגל 6"/>
            <p:cNvSpPr/>
            <p:nvPr/>
          </p:nvSpPr>
          <p:spPr>
            <a:xfrm>
              <a:off x="5206620" y="2299388"/>
              <a:ext cx="1596788" cy="416257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מעוגל 7"/>
            <p:cNvSpPr/>
            <p:nvPr/>
          </p:nvSpPr>
          <p:spPr>
            <a:xfrm>
              <a:off x="5206620" y="2893369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מעוגל 8"/>
            <p:cNvSpPr/>
            <p:nvPr/>
          </p:nvSpPr>
          <p:spPr>
            <a:xfrm>
              <a:off x="5206620" y="3487350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5206620" y="4081331"/>
              <a:ext cx="1596788" cy="416257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06620" y="172898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Intro</a:t>
              </a:r>
              <a:endParaRPr lang="he-IL" sz="1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206620" y="2356644"/>
              <a:ext cx="1596788" cy="54938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formulation</a:t>
              </a:r>
              <a:endParaRPr lang="en-US" dirty="0">
                <a:solidFill>
                  <a:schemeClr val="bg1"/>
                </a:solidFill>
              </a:endParaRPr>
            </a:p>
            <a:p>
              <a:endParaRPr lang="he-IL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06620" y="2893368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Approach</a:t>
              </a:r>
              <a:r>
                <a:rPr lang="en-US" sz="1050" dirty="0" smtClean="0"/>
                <a:t> </a:t>
              </a:r>
              <a:endParaRPr lang="he-IL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15715" y="3509799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Results </a:t>
              </a:r>
              <a:endParaRPr lang="he-IL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06620" y="4074861"/>
              <a:ext cx="1596790" cy="3090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Summary 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98518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8466</TotalTime>
  <Words>1009</Words>
  <Application>Microsoft Office PowerPoint</Application>
  <PresentationFormat>‫הצגה על המסך (16:9)</PresentationFormat>
  <Paragraphs>321</Paragraphs>
  <Slides>28</Slides>
  <Notes>28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28</vt:i4>
      </vt:variant>
    </vt:vector>
  </HeadingPairs>
  <TitlesOfParts>
    <vt:vector size="37" baseType="lpstr">
      <vt:lpstr>Cambria Math</vt:lpstr>
      <vt:lpstr>Lato</vt:lpstr>
      <vt:lpstr>CMR10</vt:lpstr>
      <vt:lpstr>CMMI10</vt:lpstr>
      <vt:lpstr>Montserrat</vt:lpstr>
      <vt:lpstr>NimbusRomNo9L-ReguItal</vt:lpstr>
      <vt:lpstr>Arial</vt:lpstr>
      <vt:lpstr>NimbusRomNo9L-Regu</vt:lpstr>
      <vt:lpstr>Focus</vt:lpstr>
      <vt:lpstr>Bayesian Information Recovery from CNN for Probabilistic Inference </vt:lpstr>
      <vt:lpstr>Abstract </vt:lpstr>
      <vt:lpstr>Agenda</vt:lpstr>
      <vt:lpstr>Introduction</vt:lpstr>
      <vt:lpstr>Introduction</vt:lpstr>
      <vt:lpstr>Introduction</vt:lpstr>
      <vt:lpstr>Introduction</vt:lpstr>
      <vt:lpstr>Introduction</vt:lpstr>
      <vt:lpstr>Problem formulation</vt:lpstr>
      <vt:lpstr>Problem formulation</vt:lpstr>
      <vt:lpstr>Problem formulation</vt:lpstr>
      <vt:lpstr>Approach</vt:lpstr>
      <vt:lpstr>Approach - Measurement Model Learning via DL</vt:lpstr>
      <vt:lpstr>Approach - Measurement Model Learning via DL</vt:lpstr>
      <vt:lpstr>Approach - Measurement Model Learning via DL</vt:lpstr>
      <vt:lpstr>Approach - Measurement Model Learning via DL</vt:lpstr>
      <vt:lpstr>Approach - MAP Inference via Spatially-Varying Models</vt:lpstr>
      <vt:lpstr>Approach - MAP Inference via Spatially-Varying Models</vt:lpstr>
      <vt:lpstr>Approach - summary</vt:lpstr>
      <vt:lpstr>Results </vt:lpstr>
      <vt:lpstr>Approach – Unimodal vs multimodal</vt:lpstr>
      <vt:lpstr>Results – lights condition effect</vt:lpstr>
      <vt:lpstr>Results – lights condition effect</vt:lpstr>
      <vt:lpstr>Results – lights condition effect</vt:lpstr>
      <vt:lpstr>Summary  - conclusions </vt:lpstr>
      <vt:lpstr>Summary  - strengths</vt:lpstr>
      <vt:lpstr>Summary  - weaknesses</vt:lpstr>
      <vt:lpstr>Any 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Bayesian Information Recovery from CNN for Probabilistic Inference </dc:title>
  <cp:lastModifiedBy>Itai-LT</cp:lastModifiedBy>
  <cp:revision>129</cp:revision>
  <dcterms:modified xsi:type="dcterms:W3CDTF">2019-01-19T19:08:36Z</dcterms:modified>
</cp:coreProperties>
</file>